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7" r:id="rId4"/>
    <p:sldId id="277" r:id="rId5"/>
    <p:sldId id="291" r:id="rId6"/>
    <p:sldId id="308" r:id="rId7"/>
    <p:sldId id="292" r:id="rId8"/>
    <p:sldId id="296" r:id="rId9"/>
    <p:sldId id="309" r:id="rId10"/>
    <p:sldId id="293" r:id="rId11"/>
    <p:sldId id="295" r:id="rId12"/>
    <p:sldId id="313" r:id="rId13"/>
    <p:sldId id="322" r:id="rId14"/>
    <p:sldId id="321" r:id="rId15"/>
    <p:sldId id="320" r:id="rId16"/>
    <p:sldId id="323" r:id="rId17"/>
    <p:sldId id="318" r:id="rId18"/>
    <p:sldId id="324" r:id="rId19"/>
    <p:sldId id="319" r:id="rId20"/>
    <p:sldId id="325" r:id="rId21"/>
    <p:sldId id="289" r:id="rId22"/>
    <p:sldId id="301" r:id="rId23"/>
    <p:sldId id="30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7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347200" y="64918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2F22892-3DFA-1340-86B1-5E701F4AAD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Nebraska_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64200"/>
            <a:ext cx="644752" cy="601072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6884200"/>
            <a:ext cx="6705600" cy="533400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1467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84200"/>
            <a:ext cx="9956800" cy="812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400" baseline="0">
                <a:latin typeface="URWGroteskMed"/>
                <a:cs typeface="URWGroteskMed"/>
              </a:defRPr>
            </a:lvl1pPr>
            <a:lvl2pPr marL="609585" indent="0">
              <a:buNone/>
              <a:defRPr>
                <a:latin typeface="URWGroteskMed"/>
                <a:cs typeface="URWGroteskMed"/>
              </a:defRPr>
            </a:lvl2pPr>
            <a:lvl3pPr marL="1219170" indent="0">
              <a:buNone/>
              <a:defRPr>
                <a:latin typeface="URWGroteskMed"/>
                <a:cs typeface="URWGroteskMed"/>
              </a:defRPr>
            </a:lvl3pPr>
            <a:lvl4pPr marL="1828754" indent="0">
              <a:buNone/>
              <a:defRPr>
                <a:latin typeface="URWGroteskMed"/>
                <a:cs typeface="URWGroteskMed"/>
              </a:defRPr>
            </a:lvl4pPr>
            <a:lvl5pPr marL="2438339" indent="0">
              <a:buNone/>
              <a:defRPr>
                <a:latin typeface="URWGroteskMed"/>
                <a:cs typeface="URWGroteskMed"/>
              </a:defRPr>
            </a:lvl5pPr>
          </a:lstStyle>
          <a:p>
            <a:pPr lvl="0"/>
            <a:r>
              <a:rPr lang="en-US" dirty="0" smtClean="0"/>
              <a:t>CLICK TO EDIT MASTER TITLE SYTLE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1117600" y="1498600"/>
            <a:ext cx="9956800" cy="35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Minion Pro"/>
                <a:cs typeface="Minion Pro"/>
              </a:defRPr>
            </a:lvl1pPr>
            <a:lvl2pPr>
              <a:defRPr sz="3200">
                <a:latin typeface="Minion Pro"/>
                <a:cs typeface="Minion Pro"/>
              </a:defRPr>
            </a:lvl2pPr>
            <a:lvl3pPr>
              <a:defRPr sz="3200">
                <a:latin typeface="Minion Pro"/>
                <a:cs typeface="Minion Pro"/>
              </a:defRPr>
            </a:lvl3pPr>
            <a:lvl4pPr>
              <a:defRPr sz="3200">
                <a:latin typeface="Minion Pro"/>
                <a:cs typeface="Minion Pro"/>
              </a:defRPr>
            </a:lvl4pPr>
            <a:lvl5pPr>
              <a:defRPr sz="3200">
                <a:latin typeface="Minion Pro"/>
                <a:cs typeface="Minion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0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71E2-0ACE-43F2-86A2-CFD60CBA4222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E201B-2DBA-4A84-B64C-0277E4477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ropwatch.unl.edu/on-farm-re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luck2@unl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42982"/>
            <a:ext cx="9144000" cy="183644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Multi-Hybrid Planting: Lessons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Learned from On-Farm Trials,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What Works and What Will it Pay?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51" y="5848710"/>
            <a:ext cx="2870954" cy="880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28" y="3558202"/>
            <a:ext cx="3814137" cy="2145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3558203"/>
            <a:ext cx="3813908" cy="2145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60320" y="2767084"/>
            <a:ext cx="756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Joe D. Luck, Rachel H. Stevens, Laura J. Thompson, J.T. Evans, and N.M. Mueller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Breakeven Analysis – SDS Treatment in NB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8" y="1364933"/>
            <a:ext cx="7573994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$78/acre gain by using the </a:t>
            </a:r>
            <a:r>
              <a:rPr lang="en-US" dirty="0" err="1"/>
              <a:t>ILeVO</a:t>
            </a:r>
            <a:r>
              <a:rPr lang="en-US" dirty="0"/>
              <a:t> treatment in the SDS zone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$14/acre loss by using the </a:t>
            </a:r>
            <a:r>
              <a:rPr lang="en-US" dirty="0" err="1"/>
              <a:t>ILeVO</a:t>
            </a:r>
            <a:r>
              <a:rPr lang="en-US" dirty="0"/>
              <a:t> treatment in the standard zone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$4,000 gained in the SDS zone by using </a:t>
            </a:r>
            <a:r>
              <a:rPr lang="en-US" dirty="0" err="1"/>
              <a:t>ILeVO</a:t>
            </a:r>
            <a:r>
              <a:rPr lang="en-US" dirty="0"/>
              <a:t> treatment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Additional cost of technology could be paid off in </a:t>
            </a:r>
            <a:r>
              <a:rPr lang="en-US" dirty="0" smtClean="0"/>
              <a:t>around 5 </a:t>
            </a:r>
            <a:r>
              <a:rPr lang="en-US" dirty="0"/>
              <a:t>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33" y="1447750"/>
            <a:ext cx="3371176" cy="453503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10374"/>
              </p:ext>
            </p:extLst>
          </p:nvPr>
        </p:nvGraphicFramePr>
        <p:xfrm>
          <a:off x="1303192" y="4537473"/>
          <a:ext cx="5554205" cy="1587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2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Treatment 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SDS Zone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Standard Zone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Standard + </a:t>
                      </a:r>
                      <a:r>
                        <a:rPr lang="en-US" sz="1400" dirty="0" err="1" smtClean="0">
                          <a:effectLst/>
                        </a:rPr>
                        <a:t>ILeVO</a:t>
                      </a:r>
                      <a:r>
                        <a:rPr lang="en-US" sz="1400" dirty="0" smtClean="0">
                          <a:effectLst/>
                        </a:rPr>
                        <a:t>®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Marginal Net Return ($/ac)‡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608.19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637.60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Standard Treatment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Marginal Net Return ($/ac)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529.74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651.57</a:t>
                      </a:r>
                      <a:endParaRPr lang="en-US" sz="1400" dirty="0">
                        <a:effectLst/>
                        <a:latin typeface="Minion Pr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03191" y="6124771"/>
            <a:ext cx="555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200" dirty="0" smtClean="0"/>
              <a:t>Marginal </a:t>
            </a:r>
            <a:r>
              <a:rPr lang="en-US" sz="1200" dirty="0"/>
              <a:t>net return in $ per acre for hybrid and zone locations. Marginal net return calculated as bushels per acre times a market price of $9.25 per bushel and $15.17/ac </a:t>
            </a:r>
            <a:r>
              <a:rPr lang="en-US" sz="1200" dirty="0" err="1"/>
              <a:t>ILeVO</a:t>
            </a:r>
            <a:r>
              <a:rPr lang="en-US" sz="1200" baseline="30000" dirty="0"/>
              <a:t>®</a:t>
            </a:r>
            <a:r>
              <a:rPr lang="en-US" sz="1200" dirty="0"/>
              <a:t> seed treatment cost ($10.19/</a:t>
            </a:r>
            <a:r>
              <a:rPr lang="en-US" sz="1200" dirty="0" err="1"/>
              <a:t>oz</a:t>
            </a:r>
            <a:r>
              <a:rPr lang="en-US" sz="1200" dirty="0"/>
              <a:t>). </a:t>
            </a:r>
            <a:endParaRPr lang="en-US" sz="1200" dirty="0">
              <a:latin typeface="Minion Pro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8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Multi-Hybrid Application for SDS Treatment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8" y="1364933"/>
            <a:ext cx="6305910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potential exists for this technology to improve production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Without the collection of different datasets, planning this study would not have been possible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Yield history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Documented crop scouting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In-season aerial imagery details locations with issues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Could areas have been expanded based on imagery data?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7548" y="1630393"/>
            <a:ext cx="3635313" cy="5158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08" y="1138070"/>
            <a:ext cx="2700069" cy="37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2008578"/>
            <a:ext cx="10515600" cy="262529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Farm Scale Production </a:t>
            </a:r>
            <a:r>
              <a:rPr lang="en-US" b="1" i="1" dirty="0" smtClean="0">
                <a:solidFill>
                  <a:srgbClr val="FF0000"/>
                </a:solidFill>
              </a:rPr>
              <a:t>Benchmarking,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a Case Study in Corn Production…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Multi-Hybrid Planter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3297" y="1364933"/>
            <a:ext cx="11653407" cy="488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Objectives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609600" y="1720192"/>
            <a:ext cx="10871200" cy="3556000"/>
          </a:xfrm>
        </p:spPr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Create management zones that match spatial water distribution/water holding capacity of fields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Assess hybrid yield by zone delineation and verify zone </a:t>
            </a:r>
            <a:r>
              <a:rPr lang="en-US" dirty="0" smtClean="0">
                <a:latin typeface="+mj-lt"/>
              </a:rPr>
              <a:t>structure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Determine if MH planting would be profitable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518"/>
            <a:ext cx="12192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Materials and Methods: Field Sites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1117600" y="1498600"/>
            <a:ext cx="9956800" cy="4572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2016 Corn Sites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5 fields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15 different soil types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~200 acres</a:t>
            </a:r>
          </a:p>
          <a:p>
            <a:r>
              <a:rPr lang="en-US" dirty="0" smtClean="0">
                <a:latin typeface="+mn-lt"/>
              </a:rPr>
              <a:t>2017 Corn Sites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6 fields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13 different soil types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~400 acres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112000" y="1295400"/>
            <a:ext cx="4654973" cy="50461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Field Layout Examples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71" y="1498601"/>
            <a:ext cx="3683504" cy="4889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03" y="1498601"/>
            <a:ext cx="3683503" cy="48897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8304"/>
            <a:ext cx="3683726" cy="4889999"/>
          </a:xfrm>
        </p:spPr>
      </p:pic>
    </p:spTree>
    <p:extLst>
      <p:ext uri="{BB962C8B-B14F-4D97-AF65-F5344CB8AC3E}">
        <p14:creationId xmlns:p14="http://schemas.microsoft.com/office/powerpoint/2010/main" val="7367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2016 Yield Results Discussion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Between 11-17 cm more rainfall than 30 year average during the growing season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Yield gap existed between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ffensive and defensive zones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Correct zone structure?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DP, UNL1: Offensive hybrid whole field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M40, SS: No difference in hybrids</a:t>
            </a:r>
          </a:p>
          <a:p>
            <a:pPr marL="1371566" lvl="1" indent="-457189"/>
            <a:r>
              <a:rPr lang="en-US" dirty="0" smtClean="0">
                <a:latin typeface="+mn-lt"/>
              </a:rPr>
              <a:t>No negative consequence for planting defensive hybrid in a wet year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8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Profitability 2016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096000" y="2209800"/>
            <a:ext cx="5486400" cy="233680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From a profitability standpoint, a single hybrid should have been planted within each field in 2016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Price of hybrid </a:t>
            </a:r>
            <a:r>
              <a:rPr lang="en-US" sz="2667" dirty="0" smtClean="0">
                <a:latin typeface="+mn-lt"/>
              </a:rPr>
              <a:t>was a </a:t>
            </a:r>
            <a:r>
              <a:rPr lang="en-US" sz="2667" dirty="0">
                <a:latin typeface="+mn-lt"/>
              </a:rPr>
              <a:t>contributing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6473831"/>
            <a:ext cx="3251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Results and Discussion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1104901" y="1382185"/>
            <a:ext cx="4483100" cy="44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104901" y="2055284"/>
            <a:ext cx="4474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126318" y="2360084"/>
            <a:ext cx="245321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126318" y="3270251"/>
            <a:ext cx="245321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126318" y="4182535"/>
            <a:ext cx="245321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126318" y="5094817"/>
            <a:ext cx="245321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17333" y="1445685"/>
            <a:ext cx="9127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Offensive</a:t>
            </a:r>
            <a:endParaRPr lang="en-US" altLang="en-US" sz="240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17333" y="1750485"/>
            <a:ext cx="4791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 dirty="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461934" y="1445685"/>
            <a:ext cx="9466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Defensive</a:t>
            </a:r>
            <a:endParaRPr lang="en-US" altLang="en-US" sz="240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461933" y="1750485"/>
            <a:ext cx="4791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793067" y="2057402"/>
            <a:ext cx="113492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M40 (2016)</a:t>
            </a:r>
            <a:endParaRPr lang="en-US" altLang="en-US" sz="24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95918" y="2357969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209</a:t>
            </a:r>
            <a:endParaRPr lang="en-US" altLang="en-US" sz="240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610785" y="2357969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270251" y="2357969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390901" y="2357969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663</a:t>
            </a:r>
            <a:endParaRPr lang="en-US" altLang="en-US" sz="2400" dirty="0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750733" y="2357969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3812117" y="2357969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28</a:t>
            </a:r>
            <a:endParaRPr lang="en-US" altLang="en-US" sz="2400" dirty="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4514851" y="2357969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635501" y="2357969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625</a:t>
            </a:r>
            <a:endParaRPr lang="en-US" altLang="en-US" sz="2400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4995333" y="2357969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056717" y="2357969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</a:t>
            </a:r>
            <a:endParaRPr lang="en-US" altLang="en-US" sz="240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195918" y="2664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211</a:t>
            </a:r>
            <a:endParaRPr lang="en-US" altLang="en-US" sz="2400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1610784" y="2664885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3270251" y="26648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3390901" y="2664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649</a:t>
            </a:r>
            <a:endParaRPr lang="en-US" altLang="en-US" sz="2400" dirty="0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3750733" y="26648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812117" y="26648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endParaRPr lang="en-US" altLang="en-US" sz="2400" dirty="0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4514851" y="26648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635501" y="2664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612</a:t>
            </a:r>
            <a:endParaRPr lang="en-US" altLang="en-US" sz="2400"/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4995333" y="26648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5056717" y="26648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65</a:t>
            </a:r>
            <a:endParaRPr lang="en-US" altLang="en-US" sz="2400"/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4243917" y="2969685"/>
            <a:ext cx="2212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SS</a:t>
            </a:r>
            <a:endParaRPr lang="en-US" altLang="en-US" sz="2400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195917" y="3270252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1318685" y="3270252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1197</a:t>
            </a:r>
            <a:endParaRPr lang="en-US" altLang="en-US" sz="2400"/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1856318" y="3270252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3270251" y="32702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3390901" y="32702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614</a:t>
            </a:r>
            <a:endParaRPr lang="en-US" altLang="en-US" sz="2400" dirty="0"/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3750733" y="32702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3812117" y="32702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endParaRPr lang="en-US" altLang="en-US" sz="2400" dirty="0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4514851" y="32702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4635501" y="32702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589</a:t>
            </a:r>
            <a:endParaRPr lang="en-US" altLang="en-US" sz="2400"/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4995333" y="32702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5056717" y="32702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lang="en-US" altLang="en-US" sz="2400"/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1195917" y="3577169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1318685" y="3577169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1271</a:t>
            </a:r>
            <a:endParaRPr lang="en-US" altLang="en-US" sz="2400"/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1856318" y="3577169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3270251" y="3577169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3390901" y="3577169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614</a:t>
            </a:r>
            <a:endParaRPr lang="en-US" altLang="en-US" sz="2400"/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3750733" y="3577169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3812117" y="3577169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89</a:t>
            </a:r>
            <a:endParaRPr lang="en-US" altLang="en-US" sz="2400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4514851" y="3577169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4635501" y="3577169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599</a:t>
            </a:r>
            <a:endParaRPr lang="en-US" altLang="en-US" sz="2400"/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4995333" y="3577169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5056717" y="3577169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92</a:t>
            </a:r>
            <a:endParaRPr lang="en-US" altLang="en-US" sz="2400"/>
          </a:p>
        </p:txBody>
      </p:sp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4218517" y="3881969"/>
            <a:ext cx="27090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DP</a:t>
            </a:r>
            <a:endParaRPr lang="en-US" altLang="en-US" sz="2400"/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1195917" y="4182536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1318685" y="4182536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1257</a:t>
            </a:r>
            <a:endParaRPr lang="en-US" altLang="en-US" sz="2400"/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1856318" y="4182536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3270251" y="41825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3390901" y="41825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612</a:t>
            </a:r>
            <a:endParaRPr lang="en-US" altLang="en-US" sz="2400"/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3750733" y="41825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71" name="Rectangle 65"/>
          <p:cNvSpPr>
            <a:spLocks noChangeArrowheads="1"/>
          </p:cNvSpPr>
          <p:nvPr/>
        </p:nvSpPr>
        <p:spPr bwMode="auto">
          <a:xfrm>
            <a:off x="3812117" y="41825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53</a:t>
            </a:r>
            <a:endParaRPr lang="en-US" altLang="en-US" sz="2400" dirty="0"/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>
            <a:off x="4514851" y="41825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auto">
          <a:xfrm>
            <a:off x="4635501" y="41825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 dirty="0">
                <a:solidFill>
                  <a:srgbClr val="000000"/>
                </a:solidFill>
                <a:latin typeface="Calibri" panose="020F0502020204030204" pitchFamily="34" charset="0"/>
              </a:rPr>
              <a:t>619</a:t>
            </a:r>
            <a:endParaRPr lang="en-US" altLang="en-US" sz="2400" dirty="0"/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4995333" y="41825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5056717" y="41825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lang="en-US" altLang="en-US" sz="2400"/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195917" y="4489452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77" name="Rectangle 71"/>
          <p:cNvSpPr>
            <a:spLocks noChangeArrowheads="1"/>
          </p:cNvSpPr>
          <p:nvPr/>
        </p:nvSpPr>
        <p:spPr bwMode="auto">
          <a:xfrm>
            <a:off x="1318685" y="4489452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1498</a:t>
            </a:r>
            <a:endParaRPr lang="en-US" altLang="en-US" sz="2400"/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1856318" y="4489452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3270251" y="44894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3390901" y="44894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599</a:t>
            </a:r>
            <a:endParaRPr lang="en-US" altLang="en-US" sz="2400"/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3750733" y="44894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3812117" y="44894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endParaRPr lang="en-US" altLang="en-US" sz="2400"/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4514851" y="44894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84" name="Rectangle 78"/>
          <p:cNvSpPr>
            <a:spLocks noChangeArrowheads="1"/>
          </p:cNvSpPr>
          <p:nvPr/>
        </p:nvSpPr>
        <p:spPr bwMode="auto">
          <a:xfrm>
            <a:off x="4635501" y="44894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574</a:t>
            </a:r>
            <a:endParaRPr lang="en-US" altLang="en-US" sz="2400"/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4995333" y="44894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5056717" y="44894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82</a:t>
            </a:r>
            <a:endParaRPr lang="en-US" altLang="en-US" sz="2400"/>
          </a:p>
        </p:txBody>
      </p:sp>
      <p:sp>
        <p:nvSpPr>
          <p:cNvPr id="87" name="Rectangle 81"/>
          <p:cNvSpPr>
            <a:spLocks noChangeArrowheads="1"/>
          </p:cNvSpPr>
          <p:nvPr/>
        </p:nvSpPr>
        <p:spPr bwMode="auto">
          <a:xfrm>
            <a:off x="4089400" y="4790018"/>
            <a:ext cx="53059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UNL1</a:t>
            </a:r>
            <a:endParaRPr lang="en-US" altLang="en-US" sz="2400"/>
          </a:p>
        </p:txBody>
      </p:sp>
      <p:sp>
        <p:nvSpPr>
          <p:cNvPr id="88" name="Rectangle 82"/>
          <p:cNvSpPr>
            <a:spLocks noChangeArrowheads="1"/>
          </p:cNvSpPr>
          <p:nvPr/>
        </p:nvSpPr>
        <p:spPr bwMode="auto">
          <a:xfrm>
            <a:off x="1195917" y="5096936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89" name="Rectangle 83"/>
          <p:cNvSpPr>
            <a:spLocks noChangeArrowheads="1"/>
          </p:cNvSpPr>
          <p:nvPr/>
        </p:nvSpPr>
        <p:spPr bwMode="auto">
          <a:xfrm>
            <a:off x="1318685" y="5096936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1257</a:t>
            </a:r>
            <a:endParaRPr lang="en-US" altLang="en-US" sz="2400"/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1856318" y="5096936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3270251" y="50969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92" name="Rectangle 86"/>
          <p:cNvSpPr>
            <a:spLocks noChangeArrowheads="1"/>
          </p:cNvSpPr>
          <p:nvPr/>
        </p:nvSpPr>
        <p:spPr bwMode="auto">
          <a:xfrm>
            <a:off x="3390901" y="50969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707</a:t>
            </a:r>
            <a:endParaRPr lang="en-US" altLang="en-US" sz="2400"/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3750733" y="50969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94" name="Rectangle 88"/>
          <p:cNvSpPr>
            <a:spLocks noChangeArrowheads="1"/>
          </p:cNvSpPr>
          <p:nvPr/>
        </p:nvSpPr>
        <p:spPr bwMode="auto">
          <a:xfrm>
            <a:off x="3812117" y="50969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38</a:t>
            </a:r>
            <a:endParaRPr lang="en-US" altLang="en-US" sz="2400"/>
          </a:p>
        </p:txBody>
      </p:sp>
      <p:sp>
        <p:nvSpPr>
          <p:cNvPr id="95" name="Rectangle 89"/>
          <p:cNvSpPr>
            <a:spLocks noChangeArrowheads="1"/>
          </p:cNvSpPr>
          <p:nvPr/>
        </p:nvSpPr>
        <p:spPr bwMode="auto">
          <a:xfrm>
            <a:off x="4514851" y="50969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96" name="Rectangle 90"/>
          <p:cNvSpPr>
            <a:spLocks noChangeArrowheads="1"/>
          </p:cNvSpPr>
          <p:nvPr/>
        </p:nvSpPr>
        <p:spPr bwMode="auto">
          <a:xfrm>
            <a:off x="4635501" y="50969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677</a:t>
            </a:r>
            <a:endParaRPr lang="en-US" altLang="en-US" sz="2400"/>
          </a:p>
        </p:txBody>
      </p:sp>
      <p:sp>
        <p:nvSpPr>
          <p:cNvPr id="97" name="Rectangle 91"/>
          <p:cNvSpPr>
            <a:spLocks noChangeArrowheads="1"/>
          </p:cNvSpPr>
          <p:nvPr/>
        </p:nvSpPr>
        <p:spPr bwMode="auto">
          <a:xfrm>
            <a:off x="4995333" y="50969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98" name="Rectangle 92"/>
          <p:cNvSpPr>
            <a:spLocks noChangeArrowheads="1"/>
          </p:cNvSpPr>
          <p:nvPr/>
        </p:nvSpPr>
        <p:spPr bwMode="auto">
          <a:xfrm>
            <a:off x="5056717" y="50969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  <a:endParaRPr lang="en-US" altLang="en-US" sz="2400"/>
          </a:p>
        </p:txBody>
      </p:sp>
      <p:sp>
        <p:nvSpPr>
          <p:cNvPr id="99" name="Rectangle 93"/>
          <p:cNvSpPr>
            <a:spLocks noChangeArrowheads="1"/>
          </p:cNvSpPr>
          <p:nvPr/>
        </p:nvSpPr>
        <p:spPr bwMode="auto">
          <a:xfrm>
            <a:off x="1195917" y="5401736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100" name="Rectangle 94"/>
          <p:cNvSpPr>
            <a:spLocks noChangeArrowheads="1"/>
          </p:cNvSpPr>
          <p:nvPr/>
        </p:nvSpPr>
        <p:spPr bwMode="auto">
          <a:xfrm>
            <a:off x="1318685" y="5401736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1498</a:t>
            </a:r>
            <a:endParaRPr lang="en-US" altLang="en-US" sz="2400"/>
          </a:p>
        </p:txBody>
      </p: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1856318" y="5401736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102" name="Rectangle 96"/>
          <p:cNvSpPr>
            <a:spLocks noChangeArrowheads="1"/>
          </p:cNvSpPr>
          <p:nvPr/>
        </p:nvSpPr>
        <p:spPr bwMode="auto">
          <a:xfrm>
            <a:off x="3270251" y="54017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03" name="Rectangle 97"/>
          <p:cNvSpPr>
            <a:spLocks noChangeArrowheads="1"/>
          </p:cNvSpPr>
          <p:nvPr/>
        </p:nvSpPr>
        <p:spPr bwMode="auto">
          <a:xfrm>
            <a:off x="3390901" y="54017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660</a:t>
            </a:r>
            <a:endParaRPr lang="en-US" altLang="en-US" sz="2400"/>
          </a:p>
        </p:txBody>
      </p: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3750733" y="54017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05" name="Rectangle 99"/>
          <p:cNvSpPr>
            <a:spLocks noChangeArrowheads="1"/>
          </p:cNvSpPr>
          <p:nvPr/>
        </p:nvSpPr>
        <p:spPr bwMode="auto">
          <a:xfrm>
            <a:off x="3812117" y="54017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34</a:t>
            </a:r>
            <a:endParaRPr lang="en-US" altLang="en-US" sz="2400"/>
          </a:p>
        </p:txBody>
      </p:sp>
      <p:sp>
        <p:nvSpPr>
          <p:cNvPr id="106" name="Rectangle 100"/>
          <p:cNvSpPr>
            <a:spLocks noChangeArrowheads="1"/>
          </p:cNvSpPr>
          <p:nvPr/>
        </p:nvSpPr>
        <p:spPr bwMode="auto">
          <a:xfrm>
            <a:off x="4514851" y="5401736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07" name="Rectangle 101"/>
          <p:cNvSpPr>
            <a:spLocks noChangeArrowheads="1"/>
          </p:cNvSpPr>
          <p:nvPr/>
        </p:nvSpPr>
        <p:spPr bwMode="auto">
          <a:xfrm>
            <a:off x="4635501" y="5401736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643</a:t>
            </a:r>
            <a:endParaRPr lang="en-US" altLang="en-US" sz="2400"/>
          </a:p>
        </p:txBody>
      </p: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4995333" y="5401736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09" name="Rectangle 103"/>
          <p:cNvSpPr>
            <a:spLocks noChangeArrowheads="1"/>
          </p:cNvSpPr>
          <p:nvPr/>
        </p:nvSpPr>
        <p:spPr bwMode="auto">
          <a:xfrm>
            <a:off x="5056717" y="5401736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lang="en-US" alt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5210730" y="2335454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b,c</a:t>
            </a:r>
            <a:endParaRPr 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237153" y="2639194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999203" y="2335454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974680" y="266065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a,b</a:t>
            </a:r>
            <a:endParaRPr lang="en-US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257405" y="326706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283828" y="357080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045878" y="3267064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21355" y="3592261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213126" y="4179360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239549" y="448310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01599" y="4179360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77076" y="4504557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238107" y="5095783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a,b</a:t>
            </a:r>
            <a:endParaRPr lang="en-US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264530" y="5399523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026580" y="5095783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002057" y="542098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b,c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40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2017 Yield Results Discussion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Between 6-10 cm more rainfall than 30 year average during the growing season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Yield gap between offensive and defensive zones</a:t>
            </a:r>
          </a:p>
          <a:p>
            <a:pPr marL="1371566" lvl="1" indent="-457189"/>
            <a:r>
              <a:rPr lang="en-US" sz="2667" dirty="0">
                <a:latin typeface="+mn-lt"/>
              </a:rPr>
              <a:t>Correct zone structure?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ME, UNL3: Single hybrid whole field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M40, AE, AW : No difference in hybrids</a:t>
            </a:r>
          </a:p>
          <a:p>
            <a:pPr marL="1371566" lvl="1" indent="-457189"/>
            <a:r>
              <a:rPr lang="en-US" sz="2667" dirty="0">
                <a:latin typeface="+mn-lt"/>
              </a:rPr>
              <a:t>No negative consequence for planting defensive hybrid in a wet year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UNL2: Offensive hybrid correctly placed in offensive zone, no difference in defensive zone</a:t>
            </a:r>
          </a:p>
        </p:txBody>
      </p:sp>
    </p:spTree>
    <p:extLst>
      <p:ext uri="{BB962C8B-B14F-4D97-AF65-F5344CB8AC3E}">
        <p14:creationId xmlns:p14="http://schemas.microsoft.com/office/powerpoint/2010/main" val="34491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Profitability 2017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08000" y="1880231"/>
            <a:ext cx="5486400" cy="233680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From a profitability standpoint, a single hybrid should have been planted within each field in 2017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latin typeface="+mn-lt"/>
              </a:rPr>
              <a:t>Price of hybrid </a:t>
            </a:r>
            <a:r>
              <a:rPr lang="en-US" sz="2667" dirty="0" smtClean="0">
                <a:latin typeface="+mn-lt"/>
              </a:rPr>
              <a:t>was a </a:t>
            </a:r>
            <a:r>
              <a:rPr lang="en-US" sz="2667" dirty="0">
                <a:latin typeface="+mn-lt"/>
              </a:rPr>
              <a:t>contributing 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00" y="6473831"/>
            <a:ext cx="3251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Results and Discussion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6673851" y="292100"/>
            <a:ext cx="46863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673852" y="965200"/>
            <a:ext cx="46778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8909052" y="1270000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8909052" y="2182284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909052" y="3092451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8909052" y="4004733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8909052" y="4917017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8909052" y="5829300"/>
            <a:ext cx="244263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951384" y="359834"/>
            <a:ext cx="9127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Offensive</a:t>
            </a:r>
            <a:endParaRPr lang="en-US" altLang="en-US" sz="240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8951384" y="660401"/>
            <a:ext cx="4791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0160002" y="359834"/>
            <a:ext cx="9466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Defensive</a:t>
            </a:r>
            <a:endParaRPr lang="en-US" altLang="en-US" sz="240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0160001" y="660401"/>
            <a:ext cx="47910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9569451" y="967318"/>
            <a:ext cx="113492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M40 (2017)</a:t>
            </a:r>
            <a:endParaRPr lang="en-US" altLang="en-US" sz="240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6716185" y="1267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209</a:t>
            </a:r>
            <a:endParaRPr lang="en-US" altLang="en-US" sz="2400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131052" y="1267885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9004302" y="12678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9124952" y="1267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626</a:t>
            </a:r>
            <a:endParaRPr lang="en-US" altLang="en-US" sz="240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9484784" y="12678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9544051" y="12678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44</a:t>
            </a:r>
            <a:endParaRPr lang="en-US" altLang="en-US" sz="2400"/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0212918" y="12678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10331452" y="12678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549</a:t>
            </a:r>
            <a:endParaRPr lang="en-US" altLang="en-US" sz="2400"/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10691284" y="12678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10752668" y="12678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endParaRPr lang="en-US" altLang="en-US" sz="2400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6716185" y="1574801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211</a:t>
            </a:r>
            <a:endParaRPr lang="en-US" altLang="en-US" sz="2400"/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7131051" y="1574801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9004302" y="1574801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9124952" y="1574801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640</a:t>
            </a:r>
            <a:endParaRPr lang="en-US" altLang="en-US" sz="2400"/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9484784" y="1574801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9544051" y="1574801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17</a:t>
            </a:r>
            <a:endParaRPr lang="en-US" altLang="en-US" sz="2400"/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10212918" y="1574801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10331452" y="1574801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577</a:t>
            </a:r>
            <a:endParaRPr lang="en-US" altLang="en-US" sz="2400"/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10691284" y="1574801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0752668" y="1574801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99</a:t>
            </a:r>
            <a:endParaRPr lang="en-US" altLang="en-US" sz="240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10003368" y="1879601"/>
            <a:ext cx="25487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AE</a:t>
            </a:r>
            <a:endParaRPr lang="en-US" altLang="en-US" sz="2400"/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6716184" y="2180168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6836835" y="2180168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1197</a:t>
            </a:r>
            <a:endParaRPr lang="en-US" altLang="en-US" sz="2400"/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7374469" y="2180168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9004302" y="218016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9124952" y="218016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493</a:t>
            </a:r>
            <a:endParaRPr lang="en-US" altLang="en-US" sz="2400"/>
          </a:p>
        </p:txBody>
      </p: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9484784" y="218016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50" name="Rectangle 44"/>
          <p:cNvSpPr>
            <a:spLocks noChangeArrowheads="1"/>
          </p:cNvSpPr>
          <p:nvPr/>
        </p:nvSpPr>
        <p:spPr bwMode="auto">
          <a:xfrm>
            <a:off x="9544051" y="218016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07</a:t>
            </a:r>
            <a:endParaRPr lang="en-US" altLang="en-US" sz="2400"/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10212918" y="218016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10331452" y="218016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493</a:t>
            </a:r>
            <a:endParaRPr lang="en-US" altLang="en-US" sz="2400"/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10691284" y="218016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10752668" y="218016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83</a:t>
            </a:r>
            <a:endParaRPr lang="en-US" altLang="en-US" sz="2400"/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6716184" y="2487085"/>
            <a:ext cx="13785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US" altLang="en-US" sz="2400"/>
          </a:p>
        </p:txBody>
      </p:sp>
      <p:sp>
        <p:nvSpPr>
          <p:cNvPr id="56" name="Rectangle 50"/>
          <p:cNvSpPr>
            <a:spLocks noChangeArrowheads="1"/>
          </p:cNvSpPr>
          <p:nvPr/>
        </p:nvSpPr>
        <p:spPr bwMode="auto">
          <a:xfrm>
            <a:off x="6853769" y="2487085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6499</a:t>
            </a:r>
            <a:endParaRPr lang="en-US" altLang="en-US" sz="2400"/>
          </a:p>
        </p:txBody>
      </p:sp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7389284" y="2487085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58" name="Rectangle 52"/>
          <p:cNvSpPr>
            <a:spLocks noChangeArrowheads="1"/>
          </p:cNvSpPr>
          <p:nvPr/>
        </p:nvSpPr>
        <p:spPr bwMode="auto">
          <a:xfrm>
            <a:off x="9004302" y="24870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59" name="Rectangle 53"/>
          <p:cNvSpPr>
            <a:spLocks noChangeArrowheads="1"/>
          </p:cNvSpPr>
          <p:nvPr/>
        </p:nvSpPr>
        <p:spPr bwMode="auto">
          <a:xfrm>
            <a:off x="9124952" y="24870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510</a:t>
            </a:r>
            <a:endParaRPr lang="en-US" altLang="en-US" sz="2400"/>
          </a:p>
        </p:txBody>
      </p:sp>
      <p:sp>
        <p:nvSpPr>
          <p:cNvPr id="60" name="Rectangle 54"/>
          <p:cNvSpPr>
            <a:spLocks noChangeArrowheads="1"/>
          </p:cNvSpPr>
          <p:nvPr/>
        </p:nvSpPr>
        <p:spPr bwMode="auto">
          <a:xfrm>
            <a:off x="9484784" y="24870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61" name="Rectangle 55"/>
          <p:cNvSpPr>
            <a:spLocks noChangeArrowheads="1"/>
          </p:cNvSpPr>
          <p:nvPr/>
        </p:nvSpPr>
        <p:spPr bwMode="auto">
          <a:xfrm>
            <a:off x="9544051" y="24870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08</a:t>
            </a:r>
            <a:endParaRPr lang="en-US" altLang="en-US" sz="2400"/>
          </a:p>
        </p:txBody>
      </p:sp>
      <p:sp>
        <p:nvSpPr>
          <p:cNvPr id="62" name="Rectangle 56"/>
          <p:cNvSpPr>
            <a:spLocks noChangeArrowheads="1"/>
          </p:cNvSpPr>
          <p:nvPr/>
        </p:nvSpPr>
        <p:spPr bwMode="auto">
          <a:xfrm>
            <a:off x="10212918" y="2487085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63" name="Rectangle 57"/>
          <p:cNvSpPr>
            <a:spLocks noChangeArrowheads="1"/>
          </p:cNvSpPr>
          <p:nvPr/>
        </p:nvSpPr>
        <p:spPr bwMode="auto">
          <a:xfrm>
            <a:off x="10331452" y="2487085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495</a:t>
            </a:r>
            <a:endParaRPr lang="en-US" altLang="en-US" sz="2400"/>
          </a:p>
        </p:txBody>
      </p:sp>
      <p:sp>
        <p:nvSpPr>
          <p:cNvPr id="64" name="Rectangle 58"/>
          <p:cNvSpPr>
            <a:spLocks noChangeArrowheads="1"/>
          </p:cNvSpPr>
          <p:nvPr/>
        </p:nvSpPr>
        <p:spPr bwMode="auto">
          <a:xfrm>
            <a:off x="10691284" y="2487085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65" name="Rectangle 59"/>
          <p:cNvSpPr>
            <a:spLocks noChangeArrowheads="1"/>
          </p:cNvSpPr>
          <p:nvPr/>
        </p:nvSpPr>
        <p:spPr bwMode="auto">
          <a:xfrm>
            <a:off x="10752668" y="2487085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07</a:t>
            </a:r>
            <a:endParaRPr lang="en-US" altLang="en-US" sz="2400"/>
          </a:p>
        </p:txBody>
      </p:sp>
      <p:sp>
        <p:nvSpPr>
          <p:cNvPr id="66" name="Rectangle 60"/>
          <p:cNvSpPr>
            <a:spLocks noChangeArrowheads="1"/>
          </p:cNvSpPr>
          <p:nvPr/>
        </p:nvSpPr>
        <p:spPr bwMode="auto">
          <a:xfrm>
            <a:off x="9961035" y="2791885"/>
            <a:ext cx="34169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AW</a:t>
            </a:r>
            <a:endParaRPr lang="en-US" altLang="en-US" sz="2400"/>
          </a:p>
        </p:txBody>
      </p:sp>
      <p:sp>
        <p:nvSpPr>
          <p:cNvPr id="67" name="Rectangle 61"/>
          <p:cNvSpPr>
            <a:spLocks noChangeArrowheads="1"/>
          </p:cNvSpPr>
          <p:nvPr/>
        </p:nvSpPr>
        <p:spPr bwMode="auto">
          <a:xfrm>
            <a:off x="6716184" y="30924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lang="en-US" altLang="en-US" sz="2400"/>
          </a:p>
        </p:txBody>
      </p:sp>
      <p:sp>
        <p:nvSpPr>
          <p:cNvPr id="68" name="Rectangle 62"/>
          <p:cNvSpPr>
            <a:spLocks noChangeArrowheads="1"/>
          </p:cNvSpPr>
          <p:nvPr/>
        </p:nvSpPr>
        <p:spPr bwMode="auto">
          <a:xfrm>
            <a:off x="6834718" y="3092452"/>
            <a:ext cx="11060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endParaRPr lang="en-US" altLang="en-US" sz="2400"/>
          </a:p>
        </p:txBody>
      </p:sp>
      <p:sp>
        <p:nvSpPr>
          <p:cNvPr id="69" name="Rectangle 63"/>
          <p:cNvSpPr>
            <a:spLocks noChangeArrowheads="1"/>
          </p:cNvSpPr>
          <p:nvPr/>
        </p:nvSpPr>
        <p:spPr bwMode="auto">
          <a:xfrm>
            <a:off x="6944784" y="3092452"/>
            <a:ext cx="7373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US" altLang="en-US" sz="2400"/>
          </a:p>
        </p:txBody>
      </p:sp>
      <p:sp>
        <p:nvSpPr>
          <p:cNvPr id="70" name="Rectangle 64"/>
          <p:cNvSpPr>
            <a:spLocks noChangeArrowheads="1"/>
          </p:cNvSpPr>
          <p:nvPr/>
        </p:nvSpPr>
        <p:spPr bwMode="auto">
          <a:xfrm>
            <a:off x="7018869" y="30924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709</a:t>
            </a:r>
            <a:endParaRPr lang="en-US" altLang="en-US" sz="2400"/>
          </a:p>
        </p:txBody>
      </p:sp>
      <p:sp>
        <p:nvSpPr>
          <p:cNvPr id="71" name="Rectangle 65"/>
          <p:cNvSpPr>
            <a:spLocks noChangeArrowheads="1"/>
          </p:cNvSpPr>
          <p:nvPr/>
        </p:nvSpPr>
        <p:spPr bwMode="auto">
          <a:xfrm>
            <a:off x="7431618" y="3092452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>
            <a:off x="9004302" y="30924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auto">
          <a:xfrm>
            <a:off x="9124952" y="30924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486</a:t>
            </a:r>
            <a:endParaRPr lang="en-US" altLang="en-US" sz="2400"/>
          </a:p>
        </p:txBody>
      </p:sp>
      <p:sp>
        <p:nvSpPr>
          <p:cNvPr id="74" name="Rectangle 68"/>
          <p:cNvSpPr>
            <a:spLocks noChangeArrowheads="1"/>
          </p:cNvSpPr>
          <p:nvPr/>
        </p:nvSpPr>
        <p:spPr bwMode="auto">
          <a:xfrm>
            <a:off x="9484784" y="30924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75" name="Rectangle 69"/>
          <p:cNvSpPr>
            <a:spLocks noChangeArrowheads="1"/>
          </p:cNvSpPr>
          <p:nvPr/>
        </p:nvSpPr>
        <p:spPr bwMode="auto">
          <a:xfrm>
            <a:off x="9544051" y="30924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</a:t>
            </a:r>
            <a:endParaRPr lang="en-US" altLang="en-US" sz="2400"/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10212918" y="30924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77" name="Rectangle 71"/>
          <p:cNvSpPr>
            <a:spLocks noChangeArrowheads="1"/>
          </p:cNvSpPr>
          <p:nvPr/>
        </p:nvSpPr>
        <p:spPr bwMode="auto">
          <a:xfrm>
            <a:off x="10331452" y="30924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457</a:t>
            </a:r>
            <a:endParaRPr lang="en-US" altLang="en-US" sz="2400"/>
          </a:p>
        </p:txBody>
      </p:sp>
      <p:sp>
        <p:nvSpPr>
          <p:cNvPr id="78" name="Rectangle 72"/>
          <p:cNvSpPr>
            <a:spLocks noChangeArrowheads="1"/>
          </p:cNvSpPr>
          <p:nvPr/>
        </p:nvSpPr>
        <p:spPr bwMode="auto">
          <a:xfrm>
            <a:off x="10691284" y="30924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10752668" y="30924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endParaRPr lang="en-US" altLang="en-US" sz="2400"/>
          </a:p>
        </p:txBody>
      </p:sp>
      <p:sp>
        <p:nvSpPr>
          <p:cNvPr id="80" name="Rectangle 74"/>
          <p:cNvSpPr>
            <a:spLocks noChangeArrowheads="1"/>
          </p:cNvSpPr>
          <p:nvPr/>
        </p:nvSpPr>
        <p:spPr bwMode="auto">
          <a:xfrm>
            <a:off x="6716185" y="339936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830</a:t>
            </a:r>
            <a:endParaRPr lang="en-US" altLang="en-US" sz="2400"/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7076018" y="3399368"/>
            <a:ext cx="7373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US" altLang="en-US" sz="2400"/>
          </a:p>
        </p:txBody>
      </p:sp>
      <p:sp>
        <p:nvSpPr>
          <p:cNvPr id="82" name="Rectangle 76"/>
          <p:cNvSpPr>
            <a:spLocks noChangeArrowheads="1"/>
          </p:cNvSpPr>
          <p:nvPr/>
        </p:nvSpPr>
        <p:spPr bwMode="auto">
          <a:xfrm>
            <a:off x="7147984" y="339936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39</a:t>
            </a:r>
            <a:endParaRPr lang="en-US" altLang="en-US" sz="2400"/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7444318" y="3399368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84" name="Rectangle 78"/>
          <p:cNvSpPr>
            <a:spLocks noChangeArrowheads="1"/>
          </p:cNvSpPr>
          <p:nvPr/>
        </p:nvSpPr>
        <p:spPr bwMode="auto">
          <a:xfrm>
            <a:off x="9004302" y="339936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85" name="Rectangle 79"/>
          <p:cNvSpPr>
            <a:spLocks noChangeArrowheads="1"/>
          </p:cNvSpPr>
          <p:nvPr/>
        </p:nvSpPr>
        <p:spPr bwMode="auto">
          <a:xfrm>
            <a:off x="9124952" y="339936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466</a:t>
            </a:r>
            <a:endParaRPr lang="en-US" altLang="en-US" sz="2400"/>
          </a:p>
        </p:txBody>
      </p:sp>
      <p:sp>
        <p:nvSpPr>
          <p:cNvPr id="86" name="Rectangle 80"/>
          <p:cNvSpPr>
            <a:spLocks noChangeArrowheads="1"/>
          </p:cNvSpPr>
          <p:nvPr/>
        </p:nvSpPr>
        <p:spPr bwMode="auto">
          <a:xfrm>
            <a:off x="9484784" y="339936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87" name="Rectangle 81"/>
          <p:cNvSpPr>
            <a:spLocks noChangeArrowheads="1"/>
          </p:cNvSpPr>
          <p:nvPr/>
        </p:nvSpPr>
        <p:spPr bwMode="auto">
          <a:xfrm>
            <a:off x="9544051" y="339936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50</a:t>
            </a:r>
            <a:endParaRPr lang="en-US" altLang="en-US" sz="2400"/>
          </a:p>
        </p:txBody>
      </p:sp>
      <p:sp>
        <p:nvSpPr>
          <p:cNvPr id="88" name="Rectangle 82"/>
          <p:cNvSpPr>
            <a:spLocks noChangeArrowheads="1"/>
          </p:cNvSpPr>
          <p:nvPr/>
        </p:nvSpPr>
        <p:spPr bwMode="auto">
          <a:xfrm>
            <a:off x="10212918" y="339936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89" name="Rectangle 83"/>
          <p:cNvSpPr>
            <a:spLocks noChangeArrowheads="1"/>
          </p:cNvSpPr>
          <p:nvPr/>
        </p:nvSpPr>
        <p:spPr bwMode="auto">
          <a:xfrm>
            <a:off x="10331452" y="339936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455</a:t>
            </a:r>
            <a:endParaRPr lang="en-US" altLang="en-US" sz="2400"/>
          </a:p>
        </p:txBody>
      </p:sp>
      <p:sp>
        <p:nvSpPr>
          <p:cNvPr id="90" name="Rectangle 84"/>
          <p:cNvSpPr>
            <a:spLocks noChangeArrowheads="1"/>
          </p:cNvSpPr>
          <p:nvPr/>
        </p:nvSpPr>
        <p:spPr bwMode="auto">
          <a:xfrm>
            <a:off x="10691284" y="339936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91" name="Rectangle 85"/>
          <p:cNvSpPr>
            <a:spLocks noChangeArrowheads="1"/>
          </p:cNvSpPr>
          <p:nvPr/>
        </p:nvSpPr>
        <p:spPr bwMode="auto">
          <a:xfrm>
            <a:off x="10752668" y="339936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  <a:endParaRPr lang="en-US" altLang="en-US" sz="2400"/>
          </a:p>
        </p:txBody>
      </p:sp>
      <p:sp>
        <p:nvSpPr>
          <p:cNvPr id="92" name="Rectangle 86"/>
          <p:cNvSpPr>
            <a:spLocks noChangeArrowheads="1"/>
          </p:cNvSpPr>
          <p:nvPr/>
        </p:nvSpPr>
        <p:spPr bwMode="auto">
          <a:xfrm>
            <a:off x="9971618" y="3704168"/>
            <a:ext cx="32220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ME</a:t>
            </a:r>
            <a:endParaRPr lang="en-US" altLang="en-US" sz="2400"/>
          </a:p>
        </p:txBody>
      </p:sp>
      <p:sp>
        <p:nvSpPr>
          <p:cNvPr id="93" name="Rectangle 87"/>
          <p:cNvSpPr>
            <a:spLocks noChangeArrowheads="1"/>
          </p:cNvSpPr>
          <p:nvPr/>
        </p:nvSpPr>
        <p:spPr bwMode="auto">
          <a:xfrm>
            <a:off x="6716185" y="4004734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1197</a:t>
            </a:r>
            <a:endParaRPr lang="en-US" altLang="en-US" sz="2400"/>
          </a:p>
        </p:txBody>
      </p:sp>
      <p:sp>
        <p:nvSpPr>
          <p:cNvPr id="94" name="Rectangle 88"/>
          <p:cNvSpPr>
            <a:spLocks noChangeArrowheads="1"/>
          </p:cNvSpPr>
          <p:nvPr/>
        </p:nvSpPr>
        <p:spPr bwMode="auto">
          <a:xfrm>
            <a:off x="7251702" y="4004734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95" name="Rectangle 89"/>
          <p:cNvSpPr>
            <a:spLocks noChangeArrowheads="1"/>
          </p:cNvSpPr>
          <p:nvPr/>
        </p:nvSpPr>
        <p:spPr bwMode="auto">
          <a:xfrm>
            <a:off x="9004302" y="40047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96" name="Rectangle 90"/>
          <p:cNvSpPr>
            <a:spLocks noChangeArrowheads="1"/>
          </p:cNvSpPr>
          <p:nvPr/>
        </p:nvSpPr>
        <p:spPr bwMode="auto">
          <a:xfrm>
            <a:off x="9124952" y="40047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633</a:t>
            </a:r>
            <a:endParaRPr lang="en-US" altLang="en-US" sz="2400"/>
          </a:p>
        </p:txBody>
      </p:sp>
      <p:sp>
        <p:nvSpPr>
          <p:cNvPr id="97" name="Rectangle 91"/>
          <p:cNvSpPr>
            <a:spLocks noChangeArrowheads="1"/>
          </p:cNvSpPr>
          <p:nvPr/>
        </p:nvSpPr>
        <p:spPr bwMode="auto">
          <a:xfrm>
            <a:off x="9484784" y="40047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98" name="Rectangle 92"/>
          <p:cNvSpPr>
            <a:spLocks noChangeArrowheads="1"/>
          </p:cNvSpPr>
          <p:nvPr/>
        </p:nvSpPr>
        <p:spPr bwMode="auto">
          <a:xfrm>
            <a:off x="9544051" y="40047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95</a:t>
            </a:r>
            <a:endParaRPr lang="en-US" altLang="en-US" sz="2400"/>
          </a:p>
        </p:txBody>
      </p:sp>
      <p:sp>
        <p:nvSpPr>
          <p:cNvPr id="99" name="Rectangle 93"/>
          <p:cNvSpPr>
            <a:spLocks noChangeArrowheads="1"/>
          </p:cNvSpPr>
          <p:nvPr/>
        </p:nvSpPr>
        <p:spPr bwMode="auto">
          <a:xfrm>
            <a:off x="10212918" y="40047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00" name="Rectangle 94"/>
          <p:cNvSpPr>
            <a:spLocks noChangeArrowheads="1"/>
          </p:cNvSpPr>
          <p:nvPr/>
        </p:nvSpPr>
        <p:spPr bwMode="auto">
          <a:xfrm>
            <a:off x="10331452" y="40047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589</a:t>
            </a:r>
            <a:endParaRPr lang="en-US" altLang="en-US" sz="2400"/>
          </a:p>
        </p:txBody>
      </p:sp>
      <p:sp>
        <p:nvSpPr>
          <p:cNvPr id="101" name="Rectangle 95"/>
          <p:cNvSpPr>
            <a:spLocks noChangeArrowheads="1"/>
          </p:cNvSpPr>
          <p:nvPr/>
        </p:nvSpPr>
        <p:spPr bwMode="auto">
          <a:xfrm>
            <a:off x="10691284" y="40047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02" name="Rectangle 96"/>
          <p:cNvSpPr>
            <a:spLocks noChangeArrowheads="1"/>
          </p:cNvSpPr>
          <p:nvPr/>
        </p:nvSpPr>
        <p:spPr bwMode="auto">
          <a:xfrm>
            <a:off x="10752668" y="40047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69</a:t>
            </a:r>
            <a:endParaRPr lang="en-US" altLang="en-US" sz="2400"/>
          </a:p>
        </p:txBody>
      </p:sp>
      <p:sp>
        <p:nvSpPr>
          <p:cNvPr id="103" name="Rectangle 97"/>
          <p:cNvSpPr>
            <a:spLocks noChangeArrowheads="1"/>
          </p:cNvSpPr>
          <p:nvPr/>
        </p:nvSpPr>
        <p:spPr bwMode="auto">
          <a:xfrm>
            <a:off x="6716185" y="43116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732</a:t>
            </a:r>
            <a:endParaRPr lang="en-US" altLang="en-US" sz="2400"/>
          </a:p>
        </p:txBody>
      </p: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7076018" y="4311652"/>
            <a:ext cx="7373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US" altLang="en-US" sz="2400"/>
          </a:p>
        </p:txBody>
      </p:sp>
      <p:sp>
        <p:nvSpPr>
          <p:cNvPr id="105" name="Rectangle 99"/>
          <p:cNvSpPr>
            <a:spLocks noChangeArrowheads="1"/>
          </p:cNvSpPr>
          <p:nvPr/>
        </p:nvSpPr>
        <p:spPr bwMode="auto">
          <a:xfrm>
            <a:off x="7147984" y="43116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99</a:t>
            </a:r>
            <a:endParaRPr lang="en-US" altLang="en-US" sz="2400"/>
          </a:p>
        </p:txBody>
      </p:sp>
      <p:sp>
        <p:nvSpPr>
          <p:cNvPr id="106" name="Rectangle 100"/>
          <p:cNvSpPr>
            <a:spLocks noChangeArrowheads="1"/>
          </p:cNvSpPr>
          <p:nvPr/>
        </p:nvSpPr>
        <p:spPr bwMode="auto">
          <a:xfrm>
            <a:off x="7444318" y="4311652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107" name="Rectangle 101"/>
          <p:cNvSpPr>
            <a:spLocks noChangeArrowheads="1"/>
          </p:cNvSpPr>
          <p:nvPr/>
        </p:nvSpPr>
        <p:spPr bwMode="auto">
          <a:xfrm>
            <a:off x="9004302" y="43116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08" name="Rectangle 102"/>
          <p:cNvSpPr>
            <a:spLocks noChangeArrowheads="1"/>
          </p:cNvSpPr>
          <p:nvPr/>
        </p:nvSpPr>
        <p:spPr bwMode="auto">
          <a:xfrm>
            <a:off x="9124952" y="43116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620</a:t>
            </a:r>
            <a:endParaRPr lang="en-US" altLang="en-US" sz="2400"/>
          </a:p>
        </p:txBody>
      </p:sp>
      <p:sp>
        <p:nvSpPr>
          <p:cNvPr id="109" name="Rectangle 103"/>
          <p:cNvSpPr>
            <a:spLocks noChangeArrowheads="1"/>
          </p:cNvSpPr>
          <p:nvPr/>
        </p:nvSpPr>
        <p:spPr bwMode="auto">
          <a:xfrm>
            <a:off x="9484784" y="43116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10" name="Rectangle 104"/>
          <p:cNvSpPr>
            <a:spLocks noChangeArrowheads="1"/>
          </p:cNvSpPr>
          <p:nvPr/>
        </p:nvSpPr>
        <p:spPr bwMode="auto">
          <a:xfrm>
            <a:off x="9544051" y="43116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39</a:t>
            </a:r>
            <a:endParaRPr lang="en-US" altLang="en-US" sz="2400"/>
          </a:p>
        </p:txBody>
      </p:sp>
      <p:sp>
        <p:nvSpPr>
          <p:cNvPr id="111" name="Rectangle 105"/>
          <p:cNvSpPr>
            <a:spLocks noChangeArrowheads="1"/>
          </p:cNvSpPr>
          <p:nvPr/>
        </p:nvSpPr>
        <p:spPr bwMode="auto">
          <a:xfrm>
            <a:off x="10212918" y="4311652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12" name="Rectangle 106"/>
          <p:cNvSpPr>
            <a:spLocks noChangeArrowheads="1"/>
          </p:cNvSpPr>
          <p:nvPr/>
        </p:nvSpPr>
        <p:spPr bwMode="auto">
          <a:xfrm>
            <a:off x="10331452" y="4311652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549</a:t>
            </a:r>
            <a:endParaRPr lang="en-US" altLang="en-US" sz="2400"/>
          </a:p>
        </p:txBody>
      </p:sp>
      <p:sp>
        <p:nvSpPr>
          <p:cNvPr id="113" name="Rectangle 107"/>
          <p:cNvSpPr>
            <a:spLocks noChangeArrowheads="1"/>
          </p:cNvSpPr>
          <p:nvPr/>
        </p:nvSpPr>
        <p:spPr bwMode="auto">
          <a:xfrm>
            <a:off x="10691284" y="4311652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14" name="Rectangle 108"/>
          <p:cNvSpPr>
            <a:spLocks noChangeArrowheads="1"/>
          </p:cNvSpPr>
          <p:nvPr/>
        </p:nvSpPr>
        <p:spPr bwMode="auto">
          <a:xfrm>
            <a:off x="10752668" y="4311652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67</a:t>
            </a:r>
            <a:endParaRPr lang="en-US" altLang="en-US" sz="2400"/>
          </a:p>
        </p:txBody>
      </p:sp>
      <p:sp>
        <p:nvSpPr>
          <p:cNvPr id="115" name="Rectangle 109"/>
          <p:cNvSpPr>
            <a:spLocks noChangeArrowheads="1"/>
          </p:cNvSpPr>
          <p:nvPr/>
        </p:nvSpPr>
        <p:spPr bwMode="auto">
          <a:xfrm>
            <a:off x="9867901" y="4612218"/>
            <a:ext cx="53059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UNL2</a:t>
            </a:r>
            <a:endParaRPr lang="en-US" altLang="en-US" sz="2400"/>
          </a:p>
        </p:txBody>
      </p:sp>
      <p:sp>
        <p:nvSpPr>
          <p:cNvPr id="116" name="Rectangle 110"/>
          <p:cNvSpPr>
            <a:spLocks noChangeArrowheads="1"/>
          </p:cNvSpPr>
          <p:nvPr/>
        </p:nvSpPr>
        <p:spPr bwMode="auto">
          <a:xfrm>
            <a:off x="6716184" y="49191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62</a:t>
            </a:r>
            <a:endParaRPr lang="en-US" altLang="en-US" sz="2400"/>
          </a:p>
        </p:txBody>
      </p:sp>
      <p:sp>
        <p:nvSpPr>
          <p:cNvPr id="117" name="Rectangle 111"/>
          <p:cNvSpPr>
            <a:spLocks noChangeArrowheads="1"/>
          </p:cNvSpPr>
          <p:nvPr/>
        </p:nvSpPr>
        <p:spPr bwMode="auto">
          <a:xfrm>
            <a:off x="6955368" y="4919134"/>
            <a:ext cx="7373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endParaRPr lang="en-US" altLang="en-US" sz="2400"/>
          </a:p>
        </p:txBody>
      </p:sp>
      <p:sp>
        <p:nvSpPr>
          <p:cNvPr id="118" name="Rectangle 112"/>
          <p:cNvSpPr>
            <a:spLocks noChangeArrowheads="1"/>
          </p:cNvSpPr>
          <p:nvPr/>
        </p:nvSpPr>
        <p:spPr bwMode="auto">
          <a:xfrm>
            <a:off x="7029451" y="49191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98</a:t>
            </a:r>
            <a:endParaRPr lang="en-US" altLang="en-US" sz="2400"/>
          </a:p>
        </p:txBody>
      </p:sp>
      <p:sp>
        <p:nvSpPr>
          <p:cNvPr id="119" name="Rectangle 113"/>
          <p:cNvSpPr>
            <a:spLocks noChangeArrowheads="1"/>
          </p:cNvSpPr>
          <p:nvPr/>
        </p:nvSpPr>
        <p:spPr bwMode="auto">
          <a:xfrm>
            <a:off x="7323669" y="4919134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120" name="Rectangle 114"/>
          <p:cNvSpPr>
            <a:spLocks noChangeArrowheads="1"/>
          </p:cNvSpPr>
          <p:nvPr/>
        </p:nvSpPr>
        <p:spPr bwMode="auto">
          <a:xfrm>
            <a:off x="9004302" y="49191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21" name="Rectangle 115"/>
          <p:cNvSpPr>
            <a:spLocks noChangeArrowheads="1"/>
          </p:cNvSpPr>
          <p:nvPr/>
        </p:nvSpPr>
        <p:spPr bwMode="auto">
          <a:xfrm>
            <a:off x="9124952" y="49191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556</a:t>
            </a:r>
            <a:endParaRPr lang="en-US" altLang="en-US" sz="2400"/>
          </a:p>
        </p:txBody>
      </p:sp>
      <p:sp>
        <p:nvSpPr>
          <p:cNvPr id="122" name="Rectangle 116"/>
          <p:cNvSpPr>
            <a:spLocks noChangeArrowheads="1"/>
          </p:cNvSpPr>
          <p:nvPr/>
        </p:nvSpPr>
        <p:spPr bwMode="auto">
          <a:xfrm>
            <a:off x="9484784" y="49191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23" name="Rectangle 117"/>
          <p:cNvSpPr>
            <a:spLocks noChangeArrowheads="1"/>
          </p:cNvSpPr>
          <p:nvPr/>
        </p:nvSpPr>
        <p:spPr bwMode="auto">
          <a:xfrm>
            <a:off x="9544051" y="49191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09</a:t>
            </a:r>
            <a:endParaRPr lang="en-US" altLang="en-US" sz="2400"/>
          </a:p>
        </p:txBody>
      </p:sp>
      <p:sp>
        <p:nvSpPr>
          <p:cNvPr id="124" name="Rectangle 118"/>
          <p:cNvSpPr>
            <a:spLocks noChangeArrowheads="1"/>
          </p:cNvSpPr>
          <p:nvPr/>
        </p:nvSpPr>
        <p:spPr bwMode="auto">
          <a:xfrm>
            <a:off x="10212918" y="49191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25" name="Rectangle 119"/>
          <p:cNvSpPr>
            <a:spLocks noChangeArrowheads="1"/>
          </p:cNvSpPr>
          <p:nvPr/>
        </p:nvSpPr>
        <p:spPr bwMode="auto">
          <a:xfrm>
            <a:off x="10331452" y="49191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443</a:t>
            </a:r>
            <a:endParaRPr lang="en-US" altLang="en-US" sz="2400"/>
          </a:p>
        </p:txBody>
      </p:sp>
      <p:sp>
        <p:nvSpPr>
          <p:cNvPr id="126" name="Rectangle 120"/>
          <p:cNvSpPr>
            <a:spLocks noChangeArrowheads="1"/>
          </p:cNvSpPr>
          <p:nvPr/>
        </p:nvSpPr>
        <p:spPr bwMode="auto">
          <a:xfrm>
            <a:off x="10691284" y="49191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27" name="Rectangle 121"/>
          <p:cNvSpPr>
            <a:spLocks noChangeArrowheads="1"/>
          </p:cNvSpPr>
          <p:nvPr/>
        </p:nvSpPr>
        <p:spPr bwMode="auto">
          <a:xfrm>
            <a:off x="10752668" y="49191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74</a:t>
            </a:r>
            <a:endParaRPr lang="en-US" altLang="en-US" sz="2400"/>
          </a:p>
        </p:txBody>
      </p:sp>
      <p:sp>
        <p:nvSpPr>
          <p:cNvPr id="128" name="Rectangle 122"/>
          <p:cNvSpPr>
            <a:spLocks noChangeArrowheads="1"/>
          </p:cNvSpPr>
          <p:nvPr/>
        </p:nvSpPr>
        <p:spPr bwMode="auto">
          <a:xfrm>
            <a:off x="6716185" y="5223934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1151</a:t>
            </a:r>
            <a:endParaRPr lang="en-US" altLang="en-US" sz="2400"/>
          </a:p>
        </p:txBody>
      </p:sp>
      <p:sp>
        <p:nvSpPr>
          <p:cNvPr id="129" name="Rectangle 123"/>
          <p:cNvSpPr>
            <a:spLocks noChangeArrowheads="1"/>
          </p:cNvSpPr>
          <p:nvPr/>
        </p:nvSpPr>
        <p:spPr bwMode="auto">
          <a:xfrm>
            <a:off x="7251702" y="5223934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130" name="Rectangle 124"/>
          <p:cNvSpPr>
            <a:spLocks noChangeArrowheads="1"/>
          </p:cNvSpPr>
          <p:nvPr/>
        </p:nvSpPr>
        <p:spPr bwMode="auto">
          <a:xfrm>
            <a:off x="9004302" y="52239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31" name="Rectangle 125"/>
          <p:cNvSpPr>
            <a:spLocks noChangeArrowheads="1"/>
          </p:cNvSpPr>
          <p:nvPr/>
        </p:nvSpPr>
        <p:spPr bwMode="auto">
          <a:xfrm>
            <a:off x="9124952" y="52239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534</a:t>
            </a:r>
            <a:endParaRPr lang="en-US" altLang="en-US" sz="2400"/>
          </a:p>
        </p:txBody>
      </p:sp>
      <p:sp>
        <p:nvSpPr>
          <p:cNvPr id="132" name="Rectangle 126"/>
          <p:cNvSpPr>
            <a:spLocks noChangeArrowheads="1"/>
          </p:cNvSpPr>
          <p:nvPr/>
        </p:nvSpPr>
        <p:spPr bwMode="auto">
          <a:xfrm>
            <a:off x="9484784" y="52239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33" name="Rectangle 127"/>
          <p:cNvSpPr>
            <a:spLocks noChangeArrowheads="1"/>
          </p:cNvSpPr>
          <p:nvPr/>
        </p:nvSpPr>
        <p:spPr bwMode="auto">
          <a:xfrm>
            <a:off x="9544051" y="52239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49</a:t>
            </a:r>
            <a:endParaRPr lang="en-US" altLang="en-US" sz="2400"/>
          </a:p>
        </p:txBody>
      </p:sp>
      <p:sp>
        <p:nvSpPr>
          <p:cNvPr id="134" name="Rectangle 128"/>
          <p:cNvSpPr>
            <a:spLocks noChangeArrowheads="1"/>
          </p:cNvSpPr>
          <p:nvPr/>
        </p:nvSpPr>
        <p:spPr bwMode="auto">
          <a:xfrm>
            <a:off x="10212918" y="5223934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35" name="Rectangle 129"/>
          <p:cNvSpPr>
            <a:spLocks noChangeArrowheads="1"/>
          </p:cNvSpPr>
          <p:nvPr/>
        </p:nvSpPr>
        <p:spPr bwMode="auto">
          <a:xfrm>
            <a:off x="10331452" y="5223934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428</a:t>
            </a:r>
            <a:endParaRPr lang="en-US" altLang="en-US" sz="2400"/>
          </a:p>
        </p:txBody>
      </p:sp>
      <p:sp>
        <p:nvSpPr>
          <p:cNvPr id="136" name="Rectangle 130"/>
          <p:cNvSpPr>
            <a:spLocks noChangeArrowheads="1"/>
          </p:cNvSpPr>
          <p:nvPr/>
        </p:nvSpPr>
        <p:spPr bwMode="auto">
          <a:xfrm>
            <a:off x="10691284" y="5223934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37" name="Rectangle 131"/>
          <p:cNvSpPr>
            <a:spLocks noChangeArrowheads="1"/>
          </p:cNvSpPr>
          <p:nvPr/>
        </p:nvSpPr>
        <p:spPr bwMode="auto">
          <a:xfrm>
            <a:off x="10752668" y="5223934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06</a:t>
            </a:r>
            <a:endParaRPr lang="en-US" altLang="en-US" sz="2400"/>
          </a:p>
        </p:txBody>
      </p:sp>
      <p:sp>
        <p:nvSpPr>
          <p:cNvPr id="138" name="Rectangle 132"/>
          <p:cNvSpPr>
            <a:spLocks noChangeArrowheads="1"/>
          </p:cNvSpPr>
          <p:nvPr/>
        </p:nvSpPr>
        <p:spPr bwMode="auto">
          <a:xfrm>
            <a:off x="9867901" y="5524501"/>
            <a:ext cx="53059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UNL3</a:t>
            </a:r>
            <a:endParaRPr lang="en-US" altLang="en-US" sz="2400"/>
          </a:p>
        </p:txBody>
      </p:sp>
      <p:sp>
        <p:nvSpPr>
          <p:cNvPr id="139" name="Rectangle 133"/>
          <p:cNvSpPr>
            <a:spLocks noChangeArrowheads="1"/>
          </p:cNvSpPr>
          <p:nvPr/>
        </p:nvSpPr>
        <p:spPr bwMode="auto">
          <a:xfrm>
            <a:off x="6716184" y="5831418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140" name="Rectangle 134"/>
          <p:cNvSpPr>
            <a:spLocks noChangeArrowheads="1"/>
          </p:cNvSpPr>
          <p:nvPr/>
        </p:nvSpPr>
        <p:spPr bwMode="auto">
          <a:xfrm>
            <a:off x="6836835" y="5831418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1257</a:t>
            </a:r>
            <a:endParaRPr lang="en-US" altLang="en-US" sz="2400"/>
          </a:p>
        </p:txBody>
      </p:sp>
      <p:sp>
        <p:nvSpPr>
          <p:cNvPr id="141" name="Rectangle 135"/>
          <p:cNvSpPr>
            <a:spLocks noChangeArrowheads="1"/>
          </p:cNvSpPr>
          <p:nvPr/>
        </p:nvSpPr>
        <p:spPr bwMode="auto">
          <a:xfrm>
            <a:off x="7374469" y="5831418"/>
            <a:ext cx="105702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(Offensive)</a:t>
            </a:r>
            <a:endParaRPr lang="en-US" altLang="en-US" sz="2400"/>
          </a:p>
        </p:txBody>
      </p:sp>
      <p:sp>
        <p:nvSpPr>
          <p:cNvPr id="142" name="Rectangle 136"/>
          <p:cNvSpPr>
            <a:spLocks noChangeArrowheads="1"/>
          </p:cNvSpPr>
          <p:nvPr/>
        </p:nvSpPr>
        <p:spPr bwMode="auto">
          <a:xfrm>
            <a:off x="9004302" y="583141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9124952" y="583141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440</a:t>
            </a:r>
            <a:endParaRPr lang="en-US" altLang="en-US" sz="2400"/>
          </a:p>
        </p:txBody>
      </p:sp>
      <p:sp>
        <p:nvSpPr>
          <p:cNvPr id="144" name="Rectangle 138"/>
          <p:cNvSpPr>
            <a:spLocks noChangeArrowheads="1"/>
          </p:cNvSpPr>
          <p:nvPr/>
        </p:nvSpPr>
        <p:spPr bwMode="auto">
          <a:xfrm>
            <a:off x="9484784" y="583141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9544051" y="583141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lang="en-US" altLang="en-US" sz="2400"/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0212918" y="583141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10331452" y="583141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356</a:t>
            </a:r>
            <a:endParaRPr lang="en-US" altLang="en-US" sz="2400"/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10691284" y="583141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49" name="Rectangle 143"/>
          <p:cNvSpPr>
            <a:spLocks noChangeArrowheads="1"/>
          </p:cNvSpPr>
          <p:nvPr/>
        </p:nvSpPr>
        <p:spPr bwMode="auto">
          <a:xfrm>
            <a:off x="10752668" y="583141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31</a:t>
            </a:r>
            <a:endParaRPr lang="en-US" altLang="en-US" sz="2400"/>
          </a:p>
        </p:txBody>
      </p:sp>
      <p:sp>
        <p:nvSpPr>
          <p:cNvPr id="150" name="Rectangle 144"/>
          <p:cNvSpPr>
            <a:spLocks noChangeArrowheads="1"/>
          </p:cNvSpPr>
          <p:nvPr/>
        </p:nvSpPr>
        <p:spPr bwMode="auto">
          <a:xfrm>
            <a:off x="6716184" y="6136218"/>
            <a:ext cx="12343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endParaRPr lang="en-US" altLang="en-US" sz="2400"/>
          </a:p>
        </p:txBody>
      </p:sp>
      <p:sp>
        <p:nvSpPr>
          <p:cNvPr id="151" name="Rectangle 145"/>
          <p:cNvSpPr>
            <a:spLocks noChangeArrowheads="1"/>
          </p:cNvSpPr>
          <p:nvPr/>
        </p:nvSpPr>
        <p:spPr bwMode="auto">
          <a:xfrm>
            <a:off x="6836835" y="6136218"/>
            <a:ext cx="487313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1498</a:t>
            </a:r>
            <a:endParaRPr lang="en-US" altLang="en-US" sz="2400"/>
          </a:p>
        </p:txBody>
      </p:sp>
      <p:sp>
        <p:nvSpPr>
          <p:cNvPr id="152" name="Rectangle 146"/>
          <p:cNvSpPr>
            <a:spLocks noChangeArrowheads="1"/>
          </p:cNvSpPr>
          <p:nvPr/>
        </p:nvSpPr>
        <p:spPr bwMode="auto">
          <a:xfrm>
            <a:off x="7374468" y="6136218"/>
            <a:ext cx="109087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(Defensive)</a:t>
            </a:r>
            <a:endParaRPr lang="en-US" altLang="en-US" sz="2400"/>
          </a:p>
        </p:txBody>
      </p:sp>
      <p:sp>
        <p:nvSpPr>
          <p:cNvPr id="153" name="Rectangle 147"/>
          <p:cNvSpPr>
            <a:spLocks noChangeArrowheads="1"/>
          </p:cNvSpPr>
          <p:nvPr/>
        </p:nvSpPr>
        <p:spPr bwMode="auto">
          <a:xfrm>
            <a:off x="9004302" y="613621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54" name="Rectangle 148"/>
          <p:cNvSpPr>
            <a:spLocks noChangeArrowheads="1"/>
          </p:cNvSpPr>
          <p:nvPr/>
        </p:nvSpPr>
        <p:spPr bwMode="auto">
          <a:xfrm>
            <a:off x="9124952" y="613621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566</a:t>
            </a:r>
            <a:endParaRPr lang="en-US" altLang="en-US" sz="2400"/>
          </a:p>
        </p:txBody>
      </p:sp>
      <p:sp>
        <p:nvSpPr>
          <p:cNvPr id="155" name="Rectangle 149"/>
          <p:cNvSpPr>
            <a:spLocks noChangeArrowheads="1"/>
          </p:cNvSpPr>
          <p:nvPr/>
        </p:nvSpPr>
        <p:spPr bwMode="auto">
          <a:xfrm>
            <a:off x="9484784" y="613621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56" name="Rectangle 150"/>
          <p:cNvSpPr>
            <a:spLocks noChangeArrowheads="1"/>
          </p:cNvSpPr>
          <p:nvPr/>
        </p:nvSpPr>
        <p:spPr bwMode="auto">
          <a:xfrm>
            <a:off x="9544051" y="613621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61</a:t>
            </a:r>
            <a:endParaRPr lang="en-US" altLang="en-US" sz="2400"/>
          </a:p>
        </p:txBody>
      </p:sp>
      <p:sp>
        <p:nvSpPr>
          <p:cNvPr id="157" name="Rectangle 151"/>
          <p:cNvSpPr>
            <a:spLocks noChangeArrowheads="1"/>
          </p:cNvSpPr>
          <p:nvPr/>
        </p:nvSpPr>
        <p:spPr bwMode="auto">
          <a:xfrm>
            <a:off x="10212918" y="6136218"/>
            <a:ext cx="12182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$</a:t>
            </a:r>
            <a:endParaRPr lang="en-US" altLang="en-US" sz="2400"/>
          </a:p>
        </p:txBody>
      </p:sp>
      <p:sp>
        <p:nvSpPr>
          <p:cNvPr id="158" name="Rectangle 152"/>
          <p:cNvSpPr>
            <a:spLocks noChangeArrowheads="1"/>
          </p:cNvSpPr>
          <p:nvPr/>
        </p:nvSpPr>
        <p:spPr bwMode="auto">
          <a:xfrm>
            <a:off x="10331452" y="6136218"/>
            <a:ext cx="365485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478</a:t>
            </a:r>
            <a:endParaRPr lang="en-US" altLang="en-US" sz="2400"/>
          </a:p>
        </p:txBody>
      </p:sp>
      <p:sp>
        <p:nvSpPr>
          <p:cNvPr id="159" name="Rectangle 153"/>
          <p:cNvSpPr>
            <a:spLocks noChangeArrowheads="1"/>
          </p:cNvSpPr>
          <p:nvPr/>
        </p:nvSpPr>
        <p:spPr bwMode="auto">
          <a:xfrm>
            <a:off x="10691284" y="6136218"/>
            <a:ext cx="60914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400"/>
          </a:p>
        </p:txBody>
      </p:sp>
      <p:sp>
        <p:nvSpPr>
          <p:cNvPr id="160" name="Rectangle 154"/>
          <p:cNvSpPr>
            <a:spLocks noChangeArrowheads="1"/>
          </p:cNvSpPr>
          <p:nvPr/>
        </p:nvSpPr>
        <p:spPr bwMode="auto">
          <a:xfrm>
            <a:off x="10752668" y="6136218"/>
            <a:ext cx="24365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867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lang="en-US" altLang="en-US" sz="2400"/>
          </a:p>
        </p:txBody>
      </p:sp>
      <p:sp>
        <p:nvSpPr>
          <p:cNvPr id="161" name="TextBox 160"/>
          <p:cNvSpPr txBox="1"/>
          <p:nvPr/>
        </p:nvSpPr>
        <p:spPr>
          <a:xfrm>
            <a:off x="10964037" y="1277179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0990460" y="1580919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a,b</a:t>
            </a:r>
            <a:endParaRPr lang="en-US" sz="1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9752510" y="1277179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9727987" y="1602376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0980296" y="2162910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1006719" y="2466650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67" name="TextBox 166"/>
          <p:cNvSpPr txBox="1"/>
          <p:nvPr/>
        </p:nvSpPr>
        <p:spPr>
          <a:xfrm>
            <a:off x="9768769" y="2162910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744246" y="2488107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0980296" y="3116756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11006719" y="3420496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9768769" y="3116756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9744246" y="3441953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10953873" y="399550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0980296" y="4299244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9742346" y="3995504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9717823" y="4320701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10953873" y="4923452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78" name="TextBox 177"/>
          <p:cNvSpPr txBox="1"/>
          <p:nvPr/>
        </p:nvSpPr>
        <p:spPr>
          <a:xfrm>
            <a:off x="10980296" y="5227192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79" name="TextBox 178"/>
          <p:cNvSpPr txBox="1"/>
          <p:nvPr/>
        </p:nvSpPr>
        <p:spPr>
          <a:xfrm>
            <a:off x="9742346" y="4923452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9717823" y="5248649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0953873" y="5835734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10980296" y="6139474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9742346" y="5835734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184" name="TextBox 183"/>
          <p:cNvSpPr txBox="1"/>
          <p:nvPr/>
        </p:nvSpPr>
        <p:spPr>
          <a:xfrm>
            <a:off x="9717823" y="6160931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167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39370"/>
            <a:ext cx="10515600" cy="1325563"/>
          </a:xfrm>
        </p:spPr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3298" y="1364933"/>
            <a:ext cx="7798280" cy="488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Farm scale benchmarking…a case study using multi-hybrid planter technology in soybeans and corn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Making use of your data for benchmarking…on farm research trials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6" b="9986"/>
          <a:stretch/>
        </p:blipFill>
        <p:spPr>
          <a:xfrm>
            <a:off x="3179299" y="3404382"/>
            <a:ext cx="8890782" cy="33481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4690" y="3699802"/>
            <a:ext cx="1111348" cy="1139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990583" y="3404382"/>
            <a:ext cx="1111348" cy="1139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23895" y="761508"/>
            <a:ext cx="3480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Two different hybrids (or treated/untreated seeds are placed in separate bulk tanks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 flipV="1">
            <a:off x="8180364" y="2331168"/>
            <a:ext cx="1653286" cy="1368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9546257" y="2331168"/>
            <a:ext cx="287393" cy="1073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55676" y="4987230"/>
            <a:ext cx="1111348" cy="1139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2"/>
            <a:endCxn id="20" idx="3"/>
          </p:cNvCxnSpPr>
          <p:nvPr/>
        </p:nvCxnSpPr>
        <p:spPr>
          <a:xfrm flipH="1" flipV="1">
            <a:off x="2556904" y="4840694"/>
            <a:ext cx="2298772" cy="7162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125" y="3871198"/>
            <a:ext cx="2537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Dual seed meters switch on/off to drop seed from appropriate bulk tank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000" y="549675"/>
            <a:ext cx="9956800" cy="812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812800" y="1567660"/>
            <a:ext cx="11277600" cy="327596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Mixed results on hybrid yield by zone delineation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Adequate rainfall meant difficulty in testing management zones or defensive hybrids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No </a:t>
            </a:r>
            <a:r>
              <a:rPr lang="en-US" dirty="0">
                <a:latin typeface="+mn-lt"/>
              </a:rPr>
              <a:t>yield reduction by using a defensive hybrid in a wet year in several </a:t>
            </a:r>
            <a:r>
              <a:rPr lang="en-US" dirty="0" smtClean="0">
                <a:latin typeface="+mn-lt"/>
              </a:rPr>
              <a:t>fields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Profitability </a:t>
            </a:r>
            <a:r>
              <a:rPr lang="en-US" dirty="0">
                <a:latin typeface="+mn-lt"/>
              </a:rPr>
              <a:t>results not necessarily correlated with yield results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Economically, a single hybrid should have been planted in all fields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" y="6473831"/>
            <a:ext cx="3251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Gathering Data to Begin Planning for Multi-Hybrid Applications…On Farm Research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3297" y="1364933"/>
            <a:ext cx="11653407" cy="488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17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39370"/>
            <a:ext cx="10515600" cy="1325563"/>
          </a:xfrm>
        </p:spPr>
        <p:txBody>
          <a:bodyPr/>
          <a:lstStyle/>
          <a:p>
            <a:r>
              <a:rPr lang="en-US" dirty="0" smtClean="0"/>
              <a:t>Making use of the Data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7" y="1364931"/>
            <a:ext cx="6461186" cy="447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key to harnessing these datasets for making and evaluating changes lies in the </a:t>
            </a:r>
            <a:r>
              <a:rPr lang="en-US" u="sng" dirty="0" smtClean="0"/>
              <a:t>analysis</a:t>
            </a:r>
            <a:r>
              <a:rPr lang="en-US" dirty="0" smtClean="0"/>
              <a:t> (data collection is only the beginning!)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Geospatial &amp; statistical techniques must be utilized to evaluate production changes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Split planter datasets can be an excellent way to start analyzing in-field variability based on two different treatments before investing in multi-hybrid planters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Resources </a:t>
            </a:r>
            <a:r>
              <a:rPr lang="en-US" dirty="0"/>
              <a:t>for learning these techniques are available at: </a:t>
            </a:r>
            <a:r>
              <a:rPr lang="en-US" dirty="0">
                <a:hlinkClick r:id="rId2"/>
              </a:rPr>
              <a:t>https://cropwatch.unl.edu/on-farm-research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90" y="181721"/>
            <a:ext cx="3340425" cy="192516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9996215" y="2203814"/>
            <a:ext cx="2057400" cy="309111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83" y="2203814"/>
            <a:ext cx="2142839" cy="309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374" y="5359991"/>
            <a:ext cx="3778295" cy="12859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9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39370"/>
            <a:ext cx="10515600" cy="1325563"/>
          </a:xfrm>
        </p:spPr>
        <p:txBody>
          <a:bodyPr/>
          <a:lstStyle/>
          <a:p>
            <a:r>
              <a:rPr lang="en-US" dirty="0" smtClean="0"/>
              <a:t>Parting thoughts…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7" y="1364931"/>
            <a:ext cx="9704718" cy="447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Benchmarking is a critical step towards continuous improvement in our production operations and understanding how changes (e.g., multi-hybrid planter adoption) might affect our operations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Consider best management practices in on-farm research as you plan such studies to get the best information possible (randomized, replicated test strips with check strips (if applicable)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As with many applications…the most persistent year-to-year issues will provide the most opportunity for quicker returns when solutions are applied.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51" y="5848710"/>
            <a:ext cx="2870954" cy="8806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66987"/>
            <a:ext cx="9144000" cy="113826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1026277"/>
            <a:ext cx="9144000" cy="16557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hlinkClick r:id="rId3"/>
              </a:rPr>
              <a:t>jluck2@unl.edu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@joeluck_unl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402-472-1488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www.precisionagriculture.unl.edu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  <p:pic>
        <p:nvPicPr>
          <p:cNvPr id="8" name="Picture 2" descr="Interactive Grower's Gu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14" y="176541"/>
            <a:ext cx="2805972" cy="28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93298" y="3817597"/>
            <a:ext cx="11653407" cy="2276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Upcoming NE Extension On Farm Research Network Data Review Meetings: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Beatrice</a:t>
            </a:r>
            <a:r>
              <a:rPr lang="en-US" b="1" dirty="0"/>
              <a:t>: Feb. 18</a:t>
            </a:r>
            <a:r>
              <a:rPr lang="en-US" dirty="0"/>
              <a:t>, 9 a.m., Holiday Inn Express, 4005 N. Sixth St.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Mead</a:t>
            </a:r>
            <a:r>
              <a:rPr lang="en-US" b="1" dirty="0"/>
              <a:t>: Feb. 19</a:t>
            </a:r>
            <a:r>
              <a:rPr lang="en-US" dirty="0"/>
              <a:t>, 9 a.m., Eastern </a:t>
            </a:r>
            <a:r>
              <a:rPr lang="en-US" dirty="0" smtClean="0"/>
              <a:t>NE </a:t>
            </a:r>
            <a:r>
              <a:rPr lang="en-US" dirty="0"/>
              <a:t>Research and Extension Center, 1071 County Road G</a:t>
            </a:r>
          </a:p>
        </p:txBody>
      </p:sp>
    </p:spTree>
    <p:extLst>
      <p:ext uri="{BB962C8B-B14F-4D97-AF65-F5344CB8AC3E}">
        <p14:creationId xmlns:p14="http://schemas.microsoft.com/office/powerpoint/2010/main" val="14097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00" y="1982445"/>
            <a:ext cx="10515600" cy="262529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Farm Scale Production </a:t>
            </a:r>
            <a:r>
              <a:rPr lang="en-US" b="1" i="1" dirty="0" smtClean="0">
                <a:solidFill>
                  <a:srgbClr val="FF0000"/>
                </a:solidFill>
              </a:rPr>
              <a:t>Benchmarking,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a Case Study in Soybean Production… 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Multi-Hybrid Planter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3297" y="1364933"/>
            <a:ext cx="11653407" cy="4880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Multi-Hybrid Application for SDS Treatment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7" y="1364933"/>
            <a:ext cx="7924079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Sudden Death Syndrome – a </a:t>
            </a:r>
            <a:r>
              <a:rPr lang="en-US" dirty="0"/>
              <a:t>s</a:t>
            </a:r>
            <a:r>
              <a:rPr lang="en-US" dirty="0" smtClean="0"/>
              <a:t>oil </a:t>
            </a:r>
            <a:r>
              <a:rPr lang="en-US" dirty="0"/>
              <a:t>borne disease </a:t>
            </a:r>
            <a:r>
              <a:rPr lang="en-US" dirty="0" smtClean="0"/>
              <a:t>affecting soybeans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Overwinters in the soil and </a:t>
            </a:r>
            <a:r>
              <a:rPr lang="en-US" dirty="0" smtClean="0"/>
              <a:t>residue, may be transported </a:t>
            </a:r>
            <a:r>
              <a:rPr lang="en-US" dirty="0"/>
              <a:t>on </a:t>
            </a:r>
            <a:r>
              <a:rPr lang="en-US" dirty="0" smtClean="0"/>
              <a:t>equipment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Infection of plants occurs early in </a:t>
            </a:r>
            <a:r>
              <a:rPr lang="en-US" dirty="0" smtClean="0"/>
              <a:t>spring, cool</a:t>
            </a:r>
            <a:r>
              <a:rPr lang="en-US" dirty="0"/>
              <a:t>, wet conditions favor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Also favored in high yielding fields, irrigated sites, higher sand contents, lower pH and high P levels</a:t>
            </a:r>
          </a:p>
        </p:txBody>
      </p:sp>
      <p:pic>
        <p:nvPicPr>
          <p:cNvPr id="12" name="Picture 8" descr="https://www.pioneer.com/CMRoot/pioneer/us/images/agronomy/crop_insight/diseases/sds-leaf-symp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84" y="4472579"/>
            <a:ext cx="27832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www.pioneer.com/CMRoot/pioneer/US/images/agronomy/crop_focus/diseases/sds_ste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89" y="4472579"/>
            <a:ext cx="30530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lh3.googleusercontent.com/0egDtK14y39ZoY40qVpEBZCZoHUSLX7OEbUE4Dx-3nJk8lPOE60q1v-30P9gvudmLWy7kSBNesSMbAdjoZdGYFlOf-gQRXEP1wxn1IE7QkvsJbuZIRapn6O_vUjVLvmzPVu3Vo8DDV8gCXIctJ1dQ061R5tmk1G3M3MwkwbTVCQ5j4cR7B9McWG-eTPuqJxb4bNmV252gnELQIzyW1fnPS4-LJ1hGooVxcwuLVKw9dYqdvosaxxxYtMFuyZJt1V9WUMQ4AmlsAp9RgzfNV0BTPeVC-0AdYBeJLuO8gLg8AztYkVP_s1HkNXFi8DquG4OCf5RkqK0Bsm4CquhgtaIrOPfVBE7sXoXwR00t0yO3GmxK4hOmJCXYW4WdM0s6Kuza0wv-aLwv0JguORc7ygjlhhkcsBamaeV8afBSpYq-jJoeiSDFB_7J0LKLugRZxLMI-8v43vv707ajqKiisz_cqwk4qM7-vMRlYqS7Sjrwu7f6SRiWBr1YT13bHOsoe8OrGOst7-1NZ15fx7pHdTurkeg54kWfCBFSxykBtXtHuRkUYbIOUICiD5lgjlchizy0u1U46NZ79AX6NeqiLnIZtNxLEJvn8if5Rxf_eJa=w779-h1038-n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9766" y="1121433"/>
            <a:ext cx="3592579" cy="32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Multi-Hybrid Application for SDS Treatment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8" y="1364933"/>
            <a:ext cx="7496356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Goal was to assess non-treated (standard) </a:t>
            </a:r>
            <a:r>
              <a:rPr lang="en-US" dirty="0"/>
              <a:t>and </a:t>
            </a:r>
            <a:r>
              <a:rPr lang="en-US" dirty="0" err="1"/>
              <a:t>ILeVO</a:t>
            </a:r>
            <a:r>
              <a:rPr lang="en-US" dirty="0"/>
              <a:t> seed treatments by </a:t>
            </a:r>
            <a:r>
              <a:rPr lang="en-US" dirty="0" smtClean="0"/>
              <a:t>zones based on previously collected yield data &amp; grower knowledge and crop scouting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Zones were delineated for locations where SDS pressure was noticed which would receive </a:t>
            </a:r>
            <a:r>
              <a:rPr lang="en-US" dirty="0" err="1" smtClean="0"/>
              <a:t>ILeVO</a:t>
            </a:r>
            <a:r>
              <a:rPr lang="en-US" dirty="0" smtClean="0"/>
              <a:t> seed treatment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Kinze</a:t>
            </a:r>
            <a:r>
              <a:rPr lang="en-US" dirty="0" smtClean="0"/>
              <a:t> multi-hybrid planter was used to place treated versus non-treated seeds in prescribed locations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Treatment cost of </a:t>
            </a:r>
            <a:r>
              <a:rPr lang="en-US" dirty="0" err="1" smtClean="0"/>
              <a:t>ILeVO</a:t>
            </a:r>
            <a:r>
              <a:rPr lang="en-US" dirty="0" smtClean="0"/>
              <a:t> estimated at $15.17/ac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4" descr="C:\Users\lstevens10\Box Sync\On-Farm Research Network Shared Files\2015 Studies\ILevO\Ilevo Label.PNG"/>
          <p:cNvPicPr>
            <a:picLocks noGrp="1"/>
          </p:cNvPicPr>
          <p:nvPr>
            <p:ph sz="quarter" idx="4294967295"/>
          </p:nvPr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38" y="4917048"/>
            <a:ext cx="6019800" cy="18288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4" y="2525482"/>
            <a:ext cx="4252817" cy="2391566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7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51" y="1330436"/>
            <a:ext cx="3783027" cy="508907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9574" y="48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Multi-Hybrid Application for SDS Treatment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93298" y="1364933"/>
            <a:ext cx="7496356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Historic yield maps were used for clustering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Ensure that the clusters most closely represented low yielding areas due to SDS (documentation by growers)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Processed in Management Zone Analyst</a:t>
            </a:r>
          </a:p>
          <a:p>
            <a:pPr marL="457189" indent="-457189" algn="l">
              <a:buFont typeface="Arial" panose="020B0604020202020204" pitchFamily="34" charset="0"/>
              <a:buChar char="•"/>
            </a:pPr>
            <a:r>
              <a:rPr lang="en-US" dirty="0"/>
              <a:t>Varieties selected with excellent SDS disease resistance scores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Multi-Hybrid Application for SDS Treatment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8" y="1364933"/>
            <a:ext cx="7573994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Notice 2 zones in prescription map: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 err="1" smtClean="0"/>
              <a:t>ILeVO</a:t>
            </a:r>
            <a:r>
              <a:rPr lang="en-US" sz="2400" dirty="0" smtClean="0"/>
              <a:t>” zone where historic SDS pressure was documented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“Standard” zone where SDS pressure had not been noticed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Randomized, replicated test strips were placed throughout both zones, allowing for future statistical comparison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Marginal Net Return (MNR) was calculated based on yield, price, and cost of </a:t>
            </a:r>
            <a:r>
              <a:rPr lang="en-US" dirty="0" err="1" smtClean="0"/>
              <a:t>ILeVO</a:t>
            </a:r>
            <a:r>
              <a:rPr lang="en-US" dirty="0" smtClean="0"/>
              <a:t> treatment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04" y="1068188"/>
            <a:ext cx="3955294" cy="5320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574" y="4873"/>
            <a:ext cx="10515600" cy="1325563"/>
          </a:xfrm>
        </p:spPr>
        <p:txBody>
          <a:bodyPr/>
          <a:lstStyle/>
          <a:p>
            <a:r>
              <a:rPr lang="en-US" dirty="0" smtClean="0"/>
              <a:t>Multi-Hybrid Application for SDS Treatment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3298" y="1364933"/>
            <a:ext cx="7573994" cy="35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As-applied planting data were used to verify product placement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Post-processed yield data (cleaned using USDA Yield Editor Software) used for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0" y="1252798"/>
            <a:ext cx="4101096" cy="55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85" y="2897849"/>
            <a:ext cx="2700069" cy="3744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5" b="45270"/>
          <a:stretch/>
        </p:blipFill>
        <p:spPr>
          <a:xfrm>
            <a:off x="-180704" y="5703526"/>
            <a:ext cx="4456612" cy="11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591408"/>
            <a:ext cx="6096000" cy="707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33"/>
              </a:spcAft>
            </a:pPr>
            <a:r>
              <a:rPr lang="en-US" sz="1333" dirty="0"/>
              <a:t>Marginal net return in $ per acre for hybrid and zone locations. Marginal net return calculated as bushels per acre times a market price of $9.25 per bushel and $15.17/ac </a:t>
            </a:r>
            <a:r>
              <a:rPr lang="en-US" sz="1333" dirty="0" err="1"/>
              <a:t>ILeVO</a:t>
            </a:r>
            <a:r>
              <a:rPr lang="en-US" sz="1333" baseline="30000" dirty="0"/>
              <a:t>®</a:t>
            </a:r>
            <a:r>
              <a:rPr lang="en-US" sz="1333" dirty="0"/>
              <a:t> seed treatment cost ($10.19/</a:t>
            </a:r>
            <a:r>
              <a:rPr lang="en-US" sz="1333" dirty="0" err="1"/>
              <a:t>oz</a:t>
            </a:r>
            <a:r>
              <a:rPr lang="en-US" sz="1333" dirty="0"/>
              <a:t>). </a:t>
            </a:r>
            <a:endParaRPr lang="en-US" sz="1333" dirty="0">
              <a:latin typeface="Minion Pro"/>
              <a:ea typeface="Calibri" panose="020F0502020204030204" pitchFamily="34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5842000" y="1338913"/>
            <a:ext cx="6146800" cy="4267200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ILeVO</a:t>
            </a:r>
            <a:r>
              <a:rPr lang="en-US" dirty="0">
                <a:latin typeface="+mn-lt"/>
              </a:rPr>
              <a:t> treatment provided the higher economic return in both field zones in two fields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Two fields showed </a:t>
            </a:r>
            <a:r>
              <a:rPr lang="en-US" dirty="0" err="1">
                <a:latin typeface="+mn-lt"/>
              </a:rPr>
              <a:t>ILeVO</a:t>
            </a:r>
            <a:r>
              <a:rPr lang="en-US" dirty="0">
                <a:latin typeface="+mn-lt"/>
              </a:rPr>
              <a:t> had the higher marginal net return in the SDS zone only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One field showed a loss in both zones by using the </a:t>
            </a:r>
            <a:r>
              <a:rPr lang="en-US" dirty="0" err="1">
                <a:latin typeface="+mn-lt"/>
              </a:rPr>
              <a:t>ILeVO</a:t>
            </a:r>
            <a:r>
              <a:rPr lang="en-US" dirty="0">
                <a:latin typeface="+mn-lt"/>
              </a:rPr>
              <a:t> treatment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ILeVO</a:t>
            </a:r>
            <a:r>
              <a:rPr lang="en-US" dirty="0">
                <a:latin typeface="+mn-lt"/>
              </a:rPr>
              <a:t> resulted in a $8-$79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F22892-3DFA-1340-86B1-5E701F4AAD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422401" y="1648884"/>
            <a:ext cx="3596217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499785" y="1881717"/>
            <a:ext cx="251883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499785" y="2625288"/>
            <a:ext cx="251883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499785" y="3323788"/>
            <a:ext cx="251883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499785" y="4022288"/>
            <a:ext cx="2518833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588685" y="1416051"/>
            <a:ext cx="288541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SDS</a:t>
            </a:r>
            <a:endParaRPr lang="en-US" altLang="en-US" sz="2400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08301" y="1416051"/>
            <a:ext cx="377219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841751" y="1416051"/>
            <a:ext cx="68762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Standard</a:t>
            </a:r>
            <a:endParaRPr lang="en-US" altLang="en-US" sz="240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550834" y="1416051"/>
            <a:ext cx="377219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Zone</a:t>
            </a:r>
            <a:endParaRPr lang="en-US" altLang="en-US" sz="240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602568" y="1648885"/>
            <a:ext cx="327013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WM</a:t>
            </a:r>
            <a:endParaRPr lang="en-US" altLang="en-US" sz="240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509185" y="1881718"/>
            <a:ext cx="4495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ILeVO</a:t>
            </a:r>
            <a:endParaRPr lang="en-US" altLang="en-US" sz="24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943100" y="1888067"/>
            <a:ext cx="60914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933">
                <a:solidFill>
                  <a:srgbClr val="000000"/>
                </a:solidFill>
                <a:latin typeface="Calibri" panose="020F0502020204030204" pitchFamily="34" charset="0"/>
              </a:rPr>
              <a:t>®</a:t>
            </a:r>
            <a:endParaRPr lang="en-US" altLang="en-US" sz="24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033185" y="1881718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$ 675.57 </a:t>
            </a:r>
            <a:endParaRPr lang="en-US" altLang="en-US" sz="240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298952" y="1881718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$ 690.99 </a:t>
            </a:r>
            <a:endParaRPr lang="en-US" altLang="en-US" sz="240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509184" y="2114551"/>
            <a:ext cx="68762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Standard</a:t>
            </a:r>
            <a:endParaRPr lang="en-US" altLang="en-US" sz="2400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033185" y="2114551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$ 667.86 </a:t>
            </a:r>
            <a:endParaRPr lang="en-US" altLang="en-US" sz="2400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298952" y="2114551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$ 670.04 </a:t>
            </a:r>
            <a:endParaRPr lang="en-US" altLang="en-US" sz="2400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623734" y="2396688"/>
            <a:ext cx="283732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WH</a:t>
            </a:r>
            <a:endParaRPr lang="en-US" altLang="en-US" sz="2400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1509185" y="2629522"/>
            <a:ext cx="4495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ILeVO</a:t>
            </a:r>
            <a:endParaRPr lang="en-US" altLang="en-US" sz="2400"/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1943100" y="2629522"/>
            <a:ext cx="60914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933">
                <a:solidFill>
                  <a:srgbClr val="000000"/>
                </a:solidFill>
                <a:latin typeface="Calibri" panose="020F0502020204030204" pitchFamily="34" charset="0"/>
              </a:rPr>
              <a:t>®</a:t>
            </a:r>
            <a:endParaRPr lang="en-US" altLang="en-US" sz="2400"/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3033185" y="26295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$ 633.33 </a:t>
            </a:r>
            <a:endParaRPr lang="en-US" altLang="en-US" sz="2400"/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298952" y="26295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$ 711.51 </a:t>
            </a:r>
            <a:endParaRPr lang="en-US" altLang="en-US" sz="2400"/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1509184" y="2862355"/>
            <a:ext cx="68762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Standard</a:t>
            </a:r>
            <a:endParaRPr lang="en-US" altLang="en-US" sz="2400"/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3033185" y="28623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$ 621.71 </a:t>
            </a:r>
            <a:endParaRPr lang="en-US" altLang="en-US" sz="2400"/>
          </a:p>
        </p:txBody>
      </p: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4298952" y="28623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$ 718.58 </a:t>
            </a:r>
            <a:endParaRPr lang="en-US" altLang="en-US" sz="2400"/>
          </a:p>
        </p:txBody>
      </p:sp>
      <p:sp>
        <p:nvSpPr>
          <p:cNvPr id="46" name="Rectangle 38"/>
          <p:cNvSpPr>
            <a:spLocks noChangeArrowheads="1"/>
          </p:cNvSpPr>
          <p:nvPr/>
        </p:nvSpPr>
        <p:spPr bwMode="auto">
          <a:xfrm>
            <a:off x="3651251" y="3095188"/>
            <a:ext cx="224420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NB</a:t>
            </a:r>
            <a:endParaRPr lang="en-US" altLang="en-US" sz="2400"/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1509185" y="3328022"/>
            <a:ext cx="4495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ILeVO</a:t>
            </a:r>
            <a:endParaRPr lang="en-US" altLang="en-US" sz="2400"/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1943100" y="3328022"/>
            <a:ext cx="60914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933">
                <a:solidFill>
                  <a:srgbClr val="000000"/>
                </a:solidFill>
                <a:latin typeface="Calibri" panose="020F0502020204030204" pitchFamily="34" charset="0"/>
              </a:rPr>
              <a:t>®</a:t>
            </a:r>
            <a:endParaRPr lang="en-US" altLang="en-US" sz="2400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3033185" y="33280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$ 608.19 </a:t>
            </a:r>
            <a:endParaRPr lang="en-US" altLang="en-US" sz="2400"/>
          </a:p>
        </p:txBody>
      </p:sp>
      <p:sp>
        <p:nvSpPr>
          <p:cNvPr id="50" name="Rectangle 42"/>
          <p:cNvSpPr>
            <a:spLocks noChangeArrowheads="1"/>
          </p:cNvSpPr>
          <p:nvPr/>
        </p:nvSpPr>
        <p:spPr bwMode="auto">
          <a:xfrm>
            <a:off x="4298952" y="33280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$ 637.60 </a:t>
            </a:r>
            <a:endParaRPr lang="en-US" altLang="en-US" sz="2400"/>
          </a:p>
        </p:txBody>
      </p:sp>
      <p:sp>
        <p:nvSpPr>
          <p:cNvPr id="51" name="Rectangle 43"/>
          <p:cNvSpPr>
            <a:spLocks noChangeArrowheads="1"/>
          </p:cNvSpPr>
          <p:nvPr/>
        </p:nvSpPr>
        <p:spPr bwMode="auto">
          <a:xfrm>
            <a:off x="1509184" y="3560855"/>
            <a:ext cx="68762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Standard</a:t>
            </a:r>
            <a:endParaRPr lang="en-US" altLang="en-US" sz="2400"/>
          </a:p>
        </p:txBody>
      </p:sp>
      <p:sp>
        <p:nvSpPr>
          <p:cNvPr id="52" name="Rectangle 44"/>
          <p:cNvSpPr>
            <a:spLocks noChangeArrowheads="1"/>
          </p:cNvSpPr>
          <p:nvPr/>
        </p:nvSpPr>
        <p:spPr bwMode="auto">
          <a:xfrm>
            <a:off x="3033185" y="35608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$ 529.75 </a:t>
            </a:r>
            <a:endParaRPr lang="en-US" altLang="en-US" sz="2400"/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4298952" y="35608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$ 651.57 </a:t>
            </a:r>
            <a:endParaRPr lang="en-US" altLang="en-US" sz="2400"/>
          </a:p>
        </p:txBody>
      </p:sp>
      <p:sp>
        <p:nvSpPr>
          <p:cNvPr id="54" name="Rectangle 46"/>
          <p:cNvSpPr>
            <a:spLocks noChangeArrowheads="1"/>
          </p:cNvSpPr>
          <p:nvPr/>
        </p:nvSpPr>
        <p:spPr bwMode="auto">
          <a:xfrm>
            <a:off x="3670300" y="3793688"/>
            <a:ext cx="18915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KE</a:t>
            </a:r>
            <a:endParaRPr lang="en-US" altLang="en-US" sz="2400"/>
          </a:p>
        </p:txBody>
      </p:sp>
      <p:sp>
        <p:nvSpPr>
          <p:cNvPr id="55" name="Rectangle 47"/>
          <p:cNvSpPr>
            <a:spLocks noChangeArrowheads="1"/>
          </p:cNvSpPr>
          <p:nvPr/>
        </p:nvSpPr>
        <p:spPr bwMode="auto">
          <a:xfrm>
            <a:off x="1509185" y="4026522"/>
            <a:ext cx="449547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ILeVO</a:t>
            </a:r>
            <a:endParaRPr lang="en-US" altLang="en-US" sz="2400"/>
          </a:p>
        </p:txBody>
      </p: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1943100" y="4026522"/>
            <a:ext cx="60914" cy="1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933">
                <a:solidFill>
                  <a:srgbClr val="000000"/>
                </a:solidFill>
                <a:latin typeface="Calibri" panose="020F0502020204030204" pitchFamily="34" charset="0"/>
              </a:rPr>
              <a:t>®</a:t>
            </a:r>
            <a:endParaRPr lang="en-US" altLang="en-US" sz="2400"/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3033185" y="40265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$ 592.06 </a:t>
            </a:r>
            <a:endParaRPr lang="en-US" altLang="en-US" sz="2400"/>
          </a:p>
        </p:txBody>
      </p:sp>
      <p:sp>
        <p:nvSpPr>
          <p:cNvPr id="58" name="Rectangle 50"/>
          <p:cNvSpPr>
            <a:spLocks noChangeArrowheads="1"/>
          </p:cNvSpPr>
          <p:nvPr/>
        </p:nvSpPr>
        <p:spPr bwMode="auto">
          <a:xfrm>
            <a:off x="4298952" y="4026522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$ 584.44 </a:t>
            </a:r>
            <a:endParaRPr lang="en-US" altLang="en-US" sz="2400"/>
          </a:p>
        </p:txBody>
      </p:sp>
      <p:sp>
        <p:nvSpPr>
          <p:cNvPr id="59" name="Rectangle 51"/>
          <p:cNvSpPr>
            <a:spLocks noChangeArrowheads="1"/>
          </p:cNvSpPr>
          <p:nvPr/>
        </p:nvSpPr>
        <p:spPr bwMode="auto">
          <a:xfrm>
            <a:off x="1509184" y="4259355"/>
            <a:ext cx="687624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Standard</a:t>
            </a:r>
            <a:endParaRPr lang="en-US" altLang="en-US" sz="2400"/>
          </a:p>
        </p:txBody>
      </p:sp>
      <p:sp>
        <p:nvSpPr>
          <p:cNvPr id="60" name="Rectangle 52"/>
          <p:cNvSpPr>
            <a:spLocks noChangeArrowheads="1"/>
          </p:cNvSpPr>
          <p:nvPr/>
        </p:nvSpPr>
        <p:spPr bwMode="auto">
          <a:xfrm>
            <a:off x="3033185" y="42593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$ 607.79 </a:t>
            </a:r>
            <a:endParaRPr lang="en-US" altLang="en-US" sz="2400"/>
          </a:p>
        </p:txBody>
      </p:sp>
      <p:sp>
        <p:nvSpPr>
          <p:cNvPr id="61" name="Rectangle 53"/>
          <p:cNvSpPr>
            <a:spLocks noChangeArrowheads="1"/>
          </p:cNvSpPr>
          <p:nvPr/>
        </p:nvSpPr>
        <p:spPr bwMode="auto">
          <a:xfrm>
            <a:off x="4298952" y="4259355"/>
            <a:ext cx="702115" cy="22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1467">
                <a:solidFill>
                  <a:srgbClr val="000000"/>
                </a:solidFill>
                <a:latin typeface="Calibri" panose="020F0502020204030204" pitchFamily="34" charset="0"/>
              </a:rPr>
              <a:t>$ 599.98 </a:t>
            </a:r>
            <a:endParaRPr lang="en-US" altLang="en-US" sz="2400"/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829574" y="48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Multi-Hybrid Application for SDS Treatment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895770" y="1841123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4893617" y="2080567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3627091" y="1841123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1144" y="2087736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67" name="TextBox 66"/>
          <p:cNvSpPr txBox="1"/>
          <p:nvPr/>
        </p:nvSpPr>
        <p:spPr>
          <a:xfrm>
            <a:off x="4895770" y="2593032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4893617" y="2832476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69" name="TextBox 68"/>
          <p:cNvSpPr txBox="1"/>
          <p:nvPr/>
        </p:nvSpPr>
        <p:spPr>
          <a:xfrm>
            <a:off x="3627091" y="2593032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3631144" y="2839645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97981" y="328633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a</a:t>
            </a:r>
            <a:r>
              <a:rPr lang="en-US" sz="1000" dirty="0" err="1" smtClean="0"/>
              <a:t>,b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95828" y="3525782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3629302" y="3286338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3633355" y="3532951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</a:t>
            </a:r>
            <a:endParaRPr lang="en-US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4916002" y="4000034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4913849" y="4239478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3647323" y="4000034"/>
            <a:ext cx="244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51376" y="4246647"/>
            <a:ext cx="2455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53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1592</Words>
  <Application>Microsoft Office PowerPoint</Application>
  <PresentationFormat>Widescreen</PresentationFormat>
  <Paragraphs>461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Minion Pro</vt:lpstr>
      <vt:lpstr>Times New Roman</vt:lpstr>
      <vt:lpstr>URWGroteskMed</vt:lpstr>
      <vt:lpstr>Office Theme</vt:lpstr>
      <vt:lpstr>Multi-Hybrid Planting: Lessons Learned from On-Farm Trials, What Works and What Will it Pay?</vt:lpstr>
      <vt:lpstr>Discussion Topics</vt:lpstr>
      <vt:lpstr>Farm Scale Production Benchmarking,  a Case Study in Soybean Production…  Multi-Hybrid Planter</vt:lpstr>
      <vt:lpstr>Multi-Hybrid Application for SDS Treatment</vt:lpstr>
      <vt:lpstr>Multi-Hybrid Application for SDS Treatment</vt:lpstr>
      <vt:lpstr>PowerPoint Presentation</vt:lpstr>
      <vt:lpstr>Multi-Hybrid Application for SDS Treatment</vt:lpstr>
      <vt:lpstr>Multi-Hybrid Application for SDS Treatment</vt:lpstr>
      <vt:lpstr>PowerPoint Presentation</vt:lpstr>
      <vt:lpstr>Breakeven Analysis – SDS Treatment in NB</vt:lpstr>
      <vt:lpstr>Multi-Hybrid Application for SDS Treatment</vt:lpstr>
      <vt:lpstr>Farm Scale Production Benchmarking,  a Case Study in Corn Production…  Multi-Hybrid Planter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Gathering Data to Begin Planning for Multi-Hybrid Applications…On Farm Research</vt:lpstr>
      <vt:lpstr>Making use of the Data</vt:lpstr>
      <vt:lpstr>Parting thoughts…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Multi-Hybrid Planting Update</dc:title>
  <dc:creator>rhstevens22@gmail.com</dc:creator>
  <cp:lastModifiedBy>Nathan Mueller</cp:lastModifiedBy>
  <cp:revision>93</cp:revision>
  <dcterms:created xsi:type="dcterms:W3CDTF">2016-10-26T01:16:38Z</dcterms:created>
  <dcterms:modified xsi:type="dcterms:W3CDTF">2020-02-09T22:23:40Z</dcterms:modified>
</cp:coreProperties>
</file>